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handoutMasterIdLst>
    <p:handoutMasterId r:id="rId44"/>
  </p:handoutMasterIdLst>
  <p:sldIdLst>
    <p:sldId id="257" r:id="rId3"/>
    <p:sldId id="258" r:id="rId4"/>
    <p:sldId id="259" r:id="rId5"/>
    <p:sldId id="263" r:id="rId6"/>
    <p:sldId id="261" r:id="rId7"/>
    <p:sldId id="264" r:id="rId8"/>
    <p:sldId id="260" r:id="rId9"/>
    <p:sldId id="266" r:id="rId10"/>
    <p:sldId id="262" r:id="rId11"/>
    <p:sldId id="268" r:id="rId12"/>
    <p:sldId id="292" r:id="rId13"/>
    <p:sldId id="297" r:id="rId14"/>
    <p:sldId id="294" r:id="rId15"/>
    <p:sldId id="273" r:id="rId16"/>
    <p:sldId id="321" r:id="rId17"/>
    <p:sldId id="322" r:id="rId18"/>
    <p:sldId id="291" r:id="rId19"/>
    <p:sldId id="323" r:id="rId20"/>
    <p:sldId id="324" r:id="rId21"/>
    <p:sldId id="285" r:id="rId22"/>
    <p:sldId id="325" r:id="rId23"/>
    <p:sldId id="326" r:id="rId24"/>
    <p:sldId id="286" r:id="rId25"/>
    <p:sldId id="281" r:id="rId26"/>
    <p:sldId id="282" r:id="rId27"/>
    <p:sldId id="288" r:id="rId28"/>
    <p:sldId id="284" r:id="rId29"/>
    <p:sldId id="283" r:id="rId30"/>
    <p:sldId id="289" r:id="rId31"/>
    <p:sldId id="290" r:id="rId32"/>
    <p:sldId id="271" r:id="rId33"/>
    <p:sldId id="274" r:id="rId34"/>
    <p:sldId id="275" r:id="rId35"/>
    <p:sldId id="276" r:id="rId36"/>
    <p:sldId id="277" r:id="rId37"/>
    <p:sldId id="296" r:id="rId38"/>
    <p:sldId id="298" r:id="rId39"/>
    <p:sldId id="267" r:id="rId40"/>
    <p:sldId id="293" r:id="rId41"/>
    <p:sldId id="29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27"/>
  </p:normalViewPr>
  <p:slideViewPr>
    <p:cSldViewPr snapToGrid="0" snapToObjects="1">
      <p:cViewPr varScale="1">
        <p:scale>
          <a:sx n="92" d="100"/>
          <a:sy n="92" d="100"/>
        </p:scale>
        <p:origin x="4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2AC24A9-CCB6-4F8D-B8DB-C2F3692CFA5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endParaRPr lang="en-US" sz="8000" dirty="0">
              <a:solidFill>
                <a:schemeClr val="accent1"/>
              </a:solidFill>
            </a:endParaRP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endParaRPr lang="en-US" sz="8000" dirty="0">
              <a:solidFill>
                <a:schemeClr val="accent1"/>
              </a:solidFill>
            </a:endParaRP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endParaRPr lang="en-US"/>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endParaRPr lang="en-US"/>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endParaRPr lang="en-US" sz="8000" dirty="0">
              <a:solidFill>
                <a:schemeClr val="accent1"/>
              </a:solidFill>
            </a:endParaRP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endParaRPr lang="en-US" sz="8000" dirty="0">
              <a:solidFill>
                <a:schemeClr val="accent1"/>
              </a:solidFill>
            </a:endParaRP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2AC24A9-CCB6-4F8D-B8DB-C2F3692CFA5A}"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399212" y="5883275"/>
            <a:ext cx="914400" cy="365125"/>
          </a:xfrm>
        </p:spPr>
        <p:txBody>
          <a:bodyPr/>
          <a:lstStyle/>
          <a:p>
            <a:fld id="{02AC24A9-CCB6-4F8D-B8DB-C2F3692CFA5A}" type="datetimeFigureOut">
              <a:rPr lang="en-US" smtClean="0"/>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B2DC25EE-239B-4C5F-AAD1-255A7D5F1EE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宋体" panose="02010600030101010101" pitchFamily="2" charset="-122"/>
              </a:defRPr>
            </a:lvl1pPr>
          </a:lstStyle>
          <a:p>
            <a:fld id="{02AC24A9-CCB6-4F8D-B8DB-C2F3692CFA5A}" type="datetimeFigureOut">
              <a:rPr lang="en-US" smtClean="0"/>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宋体" panose="02010600030101010101" pitchFamily="2" charset="-122"/>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宋体" panose="02010600030101010101" pitchFamily="2" charset="-122"/>
              </a:defRPr>
            </a:lvl1pPr>
          </a:lstStyle>
          <a:p>
            <a:fld id="{B2DC25EE-239B-4C5F-AAD1-255A7D5F1EE2}"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panose="020B0604020202020204"/>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panose="020B0604020202020204"/>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宋体" panose="02010600030101010101" pitchFamily="2" charset="-122"/>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panose="020B0604020202020204"/>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宋体" panose="02010600030101010101" pitchFamily="2" charset="-122"/>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panose="020B0604020202020204"/>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宋体" panose="02010600030101010101" pitchFamily="2" charset="-122"/>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panose="020B0604020202020204"/>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宋体" panose="02010600030101010101" pitchFamily="2" charset="-122"/>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7.tiff"/><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tiff"/><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tif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tiff"/><Relationship Id="rId1" Type="http://schemas.openxmlformats.org/officeDocument/2006/relationships/image" Target="../media/image12.tif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tiff"/></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tiff"/><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tiff"/><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tiff"/><Relationship Id="rId1" Type="http://schemas.openxmlformats.org/officeDocument/2006/relationships/image" Target="../media/image27.tif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tiff"/><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像" descr="图像"/>
          <p:cNvPicPr>
            <a:picLocks noChangeAspect="1"/>
          </p:cNvPicPr>
          <p:nvPr/>
        </p:nvPicPr>
        <p:blipFill rotWithShape="1">
          <a:blip r:embed="rId1"/>
          <a:srcRect l="7203" r="8741"/>
          <a:stretch>
            <a:fillRect/>
          </a:stretch>
        </p:blipFill>
        <p:spPr>
          <a:xfrm>
            <a:off x="3523488" y="10"/>
            <a:ext cx="8668512" cy="6857990"/>
          </a:xfrm>
          <a:prstGeom prst="rect">
            <a:avLst/>
          </a:prstGeom>
        </p:spPr>
      </p:pic>
      <p:sp>
        <p:nvSpPr>
          <p:cNvPr id="2" name="Title 1"/>
          <p:cNvSpPr>
            <a:spLocks noGrp="1"/>
          </p:cNvSpPr>
          <p:nvPr>
            <p:ph type="ctrTitle"/>
          </p:nvPr>
        </p:nvSpPr>
        <p:spPr>
          <a:xfrm>
            <a:off x="366770" y="1663331"/>
            <a:ext cx="2821273" cy="3204134"/>
          </a:xfrm>
        </p:spPr>
        <p:txBody>
          <a:bodyPr anchor="b">
            <a:normAutofit/>
          </a:bodyPr>
          <a:lstStyle/>
          <a:p>
            <a:r>
              <a:rPr lang="en-US" sz="3400" dirty="0" err="1">
                <a:latin typeface="楷体" panose="02010609060101010101" pitchFamily="49" charset="-122"/>
                <a:ea typeface="楷体" panose="02010609060101010101" pitchFamily="49" charset="-122"/>
              </a:rPr>
              <a:t>人工智能核心能力培养</a:t>
            </a:r>
            <a:r>
              <a:rPr lang="zh-CN" altLang="en-US" sz="3400" dirty="0"/>
              <a:t> </a:t>
            </a:r>
            <a:r>
              <a:rPr lang="en-US" altLang="zh-CN" sz="3400" dirty="0">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34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3400" dirty="0">
                <a:latin typeface="Times New Roman" panose="02020603050405020304" pitchFamily="18" charset="0"/>
                <a:ea typeface="微软雅黑 Light" panose="020B0502040204020203" pitchFamily="34" charset="-122"/>
                <a:cs typeface="Times New Roman" panose="02020603050405020304" pitchFamily="18" charset="0"/>
              </a:rPr>
              <a:t>Lecture</a:t>
            </a:r>
            <a:r>
              <a:rPr lang="zh-CN" altLang="en-US" sz="34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3400" dirty="0">
                <a:latin typeface="Times New Roman" panose="02020603050405020304" pitchFamily="18" charset="0"/>
                <a:ea typeface="微软雅黑 Light" panose="020B0502040204020203" pitchFamily="34" charset="-122"/>
                <a:cs typeface="Times New Roman" panose="02020603050405020304" pitchFamily="18" charset="0"/>
              </a:rPr>
              <a:t>03</a:t>
            </a:r>
            <a:br>
              <a:rPr lang="en-US" altLang="zh-CN" sz="3400" dirty="0">
                <a:latin typeface="微软雅黑 Light" panose="020B0502040204020203" pitchFamily="34" charset="-122"/>
                <a:ea typeface="微软雅黑 Light" panose="020B0502040204020203" pitchFamily="34" charset="-122"/>
              </a:rPr>
            </a:br>
            <a:br>
              <a:rPr lang="en-US" sz="3400" dirty="0">
                <a:latin typeface="微软雅黑 Light" panose="020B0502040204020203" pitchFamily="34" charset="-122"/>
                <a:ea typeface="微软雅黑 Light" panose="020B0502040204020203" pitchFamily="34" charset="-122"/>
              </a:rPr>
            </a:b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The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Kernel</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Ability</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For</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Artificial</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Intelligence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endParaRPr lang="en-US" sz="3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Subtitle 2"/>
          <p:cNvSpPr>
            <a:spLocks noGrp="1"/>
          </p:cNvSpPr>
          <p:nvPr>
            <p:ph type="subTitle" idx="1"/>
          </p:nvPr>
        </p:nvSpPr>
        <p:spPr>
          <a:xfrm>
            <a:off x="465623" y="4971776"/>
            <a:ext cx="2575751" cy="1208141"/>
          </a:xfrm>
        </p:spPr>
        <p:txBody>
          <a:bodyPr>
            <a:normAutofit/>
          </a:bodyPr>
          <a:lstStyle/>
          <a:p>
            <a:endParaRPr lang="en-US" sz="2000" dirty="0"/>
          </a:p>
          <a:p>
            <a:r>
              <a:rPr lang="en-US" sz="2000" dirty="0" err="1">
                <a:latin typeface="楷体" panose="02010609060101010101" pitchFamily="49" charset="-122"/>
                <a:ea typeface="楷体" panose="02010609060101010101" pitchFamily="49" charset="-122"/>
              </a:rPr>
              <a:t>高民权</a:t>
            </a:r>
            <a:endParaRPr lang="en-US" sz="2000" dirty="0">
              <a:latin typeface="楷体" panose="02010609060101010101" pitchFamily="49" charset="-122"/>
              <a:ea typeface="楷体" panose="02010609060101010101" pitchFamily="49" charset="-122"/>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1012" y="3558159"/>
            <a:ext cx="8676222" cy="1335959"/>
          </a:xfrm>
        </p:spPr>
        <p:txBody>
          <a:bodyPr vert="horz" lIns="91440" tIns="45720" rIns="91440" bIns="45720" rtlCol="0" anchor="b">
            <a:normAutofit/>
          </a:bodyPr>
          <a:lstStyle/>
          <a:p>
            <a:pPr algn="ctr"/>
            <a:r>
              <a:rPr lang="en-US" sz="3600" dirty="0" err="1">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LogI</a:t>
            </a:r>
            <a:r>
              <a:rPr lang="en-US" altLang="zh-CN" sz="3600" dirty="0" err="1">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stic</a:t>
            </a:r>
            <a:r>
              <a:rPr lang="en-US" altLang="zh-CN"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regression</a:t>
            </a:r>
            <a:endParaRPr lang="en-US"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1026" name="Picture 2" descr="Image for pos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12945" y="824487"/>
            <a:ext cx="5966110" cy="2983054"/>
          </a:xfrm>
          <a:prstGeom prst="roundRect">
            <a:avLst>
              <a:gd name="adj" fmla="val 4380"/>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Top Corners Rounded 140"/>
          <p:cNvSpPr>
            <a:spLocks noGrp="1" noRot="1" noChangeAspect="1" noMove="1" noResize="1" noEditPoints="1" noAdjustHandles="1" noChangeArrowheads="1" noChangeShapeType="1" noTextEdit="1"/>
          </p:cNvSpPr>
          <p:nvPr/>
        </p:nvSpPr>
        <p:spPr>
          <a:xfrm rot="5400000">
            <a:off x="464314" y="195830"/>
            <a:ext cx="2932144" cy="3860771"/>
          </a:xfrm>
          <a:prstGeom prst="round2SameRect">
            <a:avLst>
              <a:gd name="adj1" fmla="val 4735"/>
              <a:gd name="adj2" fmla="val 0"/>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a:spLocks noGrp="1" noRot="1" noChangeAspect="1" noMove="1" noResize="1" noEditPoints="1" noAdjustHandles="1" noChangeArrowheads="1" noChangeShapeType="1" noTextEdit="1"/>
          </p:cNvSpPr>
          <p:nvPr/>
        </p:nvSpPr>
        <p:spPr>
          <a:xfrm>
            <a:off x="156449" y="819392"/>
            <a:ext cx="3547872" cy="26243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Image for post"/>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1733" y="1773001"/>
            <a:ext cx="3217305" cy="71711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Top Corners Rounded 144"/>
          <p:cNvSpPr>
            <a:spLocks noGrp="1" noRot="1" noChangeAspect="1" noMove="1" noResize="1" noEditPoints="1" noAdjustHandles="1" noChangeArrowheads="1" noChangeShapeType="1" noTextEdit="1"/>
          </p:cNvSpPr>
          <p:nvPr/>
        </p:nvSpPr>
        <p:spPr>
          <a:xfrm rot="10800000">
            <a:off x="4157157" y="-1"/>
            <a:ext cx="4332545" cy="3130998"/>
          </a:xfrm>
          <a:prstGeom prst="round2SameRect">
            <a:avLst>
              <a:gd name="adj1" fmla="val 3211"/>
              <a:gd name="adj2" fmla="val 0"/>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a:spLocks noGrp="1" noRot="1" noChangeAspect="1" noMove="1" noResize="1" noEditPoints="1" noAdjustHandles="1" noChangeArrowheads="1" noChangeShapeType="1" noTextEdit="1"/>
          </p:cNvSpPr>
          <p:nvPr/>
        </p:nvSpPr>
        <p:spPr>
          <a:xfrm>
            <a:off x="4312477" y="158823"/>
            <a:ext cx="4023360" cy="28254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472069" y="1279503"/>
            <a:ext cx="3694176" cy="572597"/>
          </a:xfrm>
          <a:prstGeom prst="rect">
            <a:avLst/>
          </a:prstGeom>
        </p:spPr>
      </p:pic>
      <p:sp>
        <p:nvSpPr>
          <p:cNvPr id="8200" name="Content Placeholder 8199"/>
          <p:cNvSpPr>
            <a:spLocks noGrp="1"/>
          </p:cNvSpPr>
          <p:nvPr>
            <p:ph idx="1"/>
          </p:nvPr>
        </p:nvSpPr>
        <p:spPr>
          <a:xfrm>
            <a:off x="1141413" y="4597888"/>
            <a:ext cx="7281370" cy="1485165"/>
          </a:xfrm>
        </p:spPr>
        <p:txBody>
          <a:bodyPr anchor="t">
            <a:normAutofit/>
          </a:bodyPr>
          <a:lstStyle/>
          <a:p>
            <a:r>
              <a:rPr lang="en-US" dirty="0" err="1">
                <a:latin typeface="Times New Roman" panose="02020603050405020304" pitchFamily="18" charset="0"/>
                <a:cs typeface="Times New Roman" panose="02020603050405020304" pitchFamily="18" charset="0"/>
              </a:rPr>
              <a:t>Lo</a:t>
            </a:r>
            <a:r>
              <a:rPr lang="en-US" altLang="zh-CN" dirty="0" err="1">
                <a:latin typeface="Times New Roman" panose="02020603050405020304" pitchFamily="18" charset="0"/>
                <a:cs typeface="Times New Roman" panose="02020603050405020304" pitchFamily="18" charset="0"/>
              </a:rPr>
              <a:t>gstic</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Cro</a:t>
            </a:r>
            <a:r>
              <a:rPr lang="en-US" altLang="zh-CN" dirty="0">
                <a:latin typeface="Times New Roman" panose="02020603050405020304" pitchFamily="18" charset="0"/>
                <a:cs typeface="Times New Roman" panose="02020603050405020304" pitchFamily="18" charset="0"/>
              </a:rPr>
              <a:t>ss-entropy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categorical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classification</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49" name="Rectangle: Top Corners Rounded 148"/>
          <p:cNvSpPr>
            <a:spLocks noGrp="1" noRot="1" noChangeAspect="1" noMove="1" noResize="1" noEditPoints="1" noAdjustHandles="1" noChangeArrowheads="1" noChangeShapeType="1" noTextEdit="1"/>
          </p:cNvSpPr>
          <p:nvPr/>
        </p:nvSpPr>
        <p:spPr>
          <a:xfrm rot="16200000" flipH="1">
            <a:off x="7957692" y="1480693"/>
            <a:ext cx="5054856" cy="3413760"/>
          </a:xfrm>
          <a:prstGeom prst="round2SameRect">
            <a:avLst>
              <a:gd name="adj1" fmla="val 3803"/>
              <a:gd name="adj2" fmla="val 0"/>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a:spLocks noGrp="1" noRot="1" noChangeAspect="1" noMove="1" noResize="1" noEditPoints="1" noAdjustHandles="1" noChangeArrowheads="1" noChangeShapeType="1" noTextEdit="1"/>
          </p:cNvSpPr>
          <p:nvPr/>
        </p:nvSpPr>
        <p:spPr>
          <a:xfrm>
            <a:off x="8923019" y="814543"/>
            <a:ext cx="3118104" cy="4754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83040" y="2546119"/>
            <a:ext cx="2788920" cy="12829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derstand Cross Entropy Loss in Minutes | by Uniqtech | Data Science  Bootcamp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0522" y="1679497"/>
            <a:ext cx="5920216" cy="3278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orch Lecture 09: Softmax Classifier - YouTube"/>
          <p:cNvPicPr>
            <a:picLocks noChangeAspect="1" noChangeArrowheads="1"/>
          </p:cNvPicPr>
          <p:nvPr/>
        </p:nvPicPr>
        <p:blipFill rotWithShape="1">
          <a:blip r:embed="rId5">
            <a:extLst>
              <a:ext uri="{28A0092B-C50C-407E-A947-70E740481C1C}">
                <a14:useLocalDpi xmlns:a14="http://schemas.microsoft.com/office/drawing/2010/main" val="0"/>
              </a:ext>
            </a:extLst>
          </a:blip>
          <a:srcRect l="3450" r="2254"/>
          <a:stretch>
            <a:fillRect/>
          </a:stretch>
        </p:blipFill>
        <p:spPr bwMode="auto">
          <a:xfrm>
            <a:off x="243547" y="1680671"/>
            <a:ext cx="5416590" cy="3277814"/>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200">
                                            <p:txEl>
                                              <p:pRg st="2" end="2"/>
                                            </p:txEl>
                                          </p:spTgt>
                                        </p:tgtEl>
                                        <p:attrNameLst>
                                          <p:attrName>style.color</p:attrName>
                                        </p:attrNameLst>
                                      </p:cBhvr>
                                      <p:to>
                                        <a:srgbClr val="FF26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dissolv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dissolv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643" y="609600"/>
            <a:ext cx="6743767" cy="1905000"/>
          </a:xfrm>
        </p:spPr>
        <p:txBody>
          <a:bodyPr>
            <a:normAutofit/>
          </a:bodyPr>
          <a:lstStyle/>
          <a:p>
            <a:r>
              <a:rPr lang="en-US" sz="2800" dirty="0">
                <a:latin typeface="Times New Roman" panose="02020603050405020304" pitchFamily="18" charset="0"/>
                <a:cs typeface="Times New Roman" panose="02020603050405020304" pitchFamily="18" charset="0"/>
              </a:rPr>
              <a:t>Pro</a:t>
            </a:r>
            <a:r>
              <a:rPr lang="en-US" altLang="zh-CN" sz="2800" dirty="0" err="1">
                <a:latin typeface="Times New Roman" panose="02020603050405020304" pitchFamily="18" charset="0"/>
                <a:cs typeface="Times New Roman" panose="02020603050405020304" pitchFamily="18" charset="0"/>
              </a:rPr>
              <a:t>gramminig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03-01</a:t>
            </a:r>
            <a:endParaRPr lang="en-US" sz="2800" dirty="0">
              <a:latin typeface="Times New Roman" panose="02020603050405020304" pitchFamily="18" charset="0"/>
              <a:cs typeface="Times New Roman" panose="02020603050405020304" pitchFamily="18" charset="0"/>
            </a:endParaRPr>
          </a:p>
        </p:txBody>
      </p:sp>
      <p:pic>
        <p:nvPicPr>
          <p:cNvPr id="5" name="Picture 4" descr="Exclamation mark on a yellow background"/>
          <p:cNvPicPr>
            <a:picLocks noChangeAspect="1"/>
          </p:cNvPicPr>
          <p:nvPr/>
        </p:nvPicPr>
        <p:blipFill rotWithShape="1">
          <a:blip r:embed="rId1"/>
          <a:srcRect l="37075" r="24872"/>
          <a:stretch>
            <a:fillRect/>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p:cNvSpPr>
            <a:spLocks noGrp="1"/>
          </p:cNvSpPr>
          <p:nvPr>
            <p:ph idx="1"/>
          </p:nvPr>
        </p:nvSpPr>
        <p:spPr>
          <a:xfrm>
            <a:off x="4303643" y="2666999"/>
            <a:ext cx="7046844" cy="3415749"/>
          </a:xfrm>
        </p:spPr>
        <p:txBody>
          <a:bodyPr>
            <a:normAutofit/>
          </a:bodyPr>
          <a:lstStyle/>
          <a:p>
            <a:r>
              <a:rPr lang="en-US" altLang="zh-CN" dirty="0">
                <a:latin typeface="Times New Roman" panose="02020603050405020304" pitchFamily="18" charset="0"/>
                <a:cs typeface="Times New Roman" panose="02020603050405020304" pitchFamily="18" charset="0"/>
              </a:rPr>
              <a:t>&gt;&gt;</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softmax</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sym typeface="+mn-ea"/>
              </a:rPr>
              <a:t>&gt;&gt;</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cross-entropy</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sym typeface="+mn-ea"/>
              </a:rPr>
              <a:t>&gt;&gt;</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implementation</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of</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linear</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regression</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sym typeface="+mn-ea"/>
              </a:rPr>
              <a:t>&gt;&gt;</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implementation</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of</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logistic</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regression</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ounded Rectangle 3"/>
              <p:cNvSpPr/>
              <p:nvPr/>
            </p:nvSpPr>
            <p:spPr>
              <a:xfrm>
                <a:off x="877330" y="914400"/>
                <a:ext cx="667265" cy="524638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sz="3600" b="0" i="1" smtClean="0">
                              <a:latin typeface="Cambria Math" panose="02040503050406030204" pitchFamily="18" charset="0"/>
                            </a:rPr>
                          </m:ctrlPr>
                        </m:accPr>
                        <m:e>
                          <m:r>
                            <a:rPr lang="en-US" altLang="zh-CN" sz="3600" b="0" i="1" smtClean="0">
                              <a:latin typeface="Cambria Math" panose="02040503050406030204" pitchFamily="18" charset="0"/>
                            </a:rPr>
                            <m:t>𝑥</m:t>
                          </m:r>
                        </m:e>
                      </m:acc>
                    </m:oMath>
                  </m:oMathPara>
                </a14:m>
                <a:endParaRPr lang="en-US" sz="4800" dirty="0">
                  <a:latin typeface="Times New Roman" panose="02020603050405020304" pitchFamily="18" charset="0"/>
                  <a:cs typeface="Times New Roman" panose="02020603050405020304" pitchFamily="18" charset="0"/>
                </a:endParaRPr>
              </a:p>
            </p:txBody>
          </p:sp>
        </mc:Choice>
        <mc:Fallback>
          <p:sp>
            <p:nvSpPr>
              <p:cNvPr id="4" name="Rounded Rectangle 3"/>
              <p:cNvSpPr>
                <a:spLocks noRot="1" noChangeAspect="1" noMove="1" noResize="1" noEditPoints="1" noAdjustHandles="1" noChangeArrowheads="1" noChangeShapeType="1" noTextEdit="1"/>
              </p:cNvSpPr>
              <p:nvPr/>
            </p:nvSpPr>
            <p:spPr>
              <a:xfrm>
                <a:off x="877330" y="914400"/>
                <a:ext cx="667265" cy="5246387"/>
              </a:xfrm>
              <a:prstGeom prst="roundRect">
                <a:avLst/>
              </a:prstGeom>
              <a:blipFill rotWithShape="1">
                <a:blip r:embed="rId1"/>
                <a:stretch>
                  <a:fillRect l="-1487" t="-182" r="-1386" b="-18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Rounded Rectangle 4"/>
              <p:cNvSpPr/>
              <p:nvPr/>
            </p:nvSpPr>
            <p:spPr>
              <a:xfrm>
                <a:off x="3540208" y="914395"/>
                <a:ext cx="959709" cy="52463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oMath>
                  </m:oMathPara>
                </a14:m>
                <a:endParaRPr lang="en-US" altLang="zh-CN" sz="2000" b="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2.4</a:t>
                </a:r>
                <a:endParaRPr lang="en-US" altLang="zh-CN" sz="200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-0.8</a:t>
                </a:r>
                <a:endParaRPr lang="en-US" sz="2000" dirty="0">
                  <a:latin typeface="Times New Roman" panose="02020603050405020304" pitchFamily="18" charset="0"/>
                  <a:cs typeface="Times New Roman" panose="02020603050405020304" pitchFamily="18" charset="0"/>
                </a:endParaRPr>
              </a:p>
            </p:txBody>
          </p:sp>
        </mc:Choice>
        <mc:Fallback>
          <p:sp>
            <p:nvSpPr>
              <p:cNvPr id="5" name="Rounded Rectangle 4"/>
              <p:cNvSpPr>
                <a:spLocks noRot="1" noChangeAspect="1" noMove="1" noResize="1" noEditPoints="1" noAdjustHandles="1" noChangeArrowheads="1" noChangeShapeType="1" noTextEdit="1"/>
              </p:cNvSpPr>
              <p:nvPr/>
            </p:nvSpPr>
            <p:spPr>
              <a:xfrm>
                <a:off x="3540208" y="914395"/>
                <a:ext cx="959709" cy="5246387"/>
              </a:xfrm>
              <a:prstGeom prst="roundRect">
                <a:avLst/>
              </a:prstGeom>
              <a:blipFill rotWithShape="1">
                <a:blip r:embed="rId2"/>
                <a:stretch>
                  <a:fillRect l="-1001" t="-194" r="-960" b="-18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Rounded Rectangle 8"/>
              <p:cNvSpPr/>
              <p:nvPr/>
            </p:nvSpPr>
            <p:spPr>
              <a:xfrm>
                <a:off x="6210300" y="914395"/>
                <a:ext cx="959709" cy="524638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24</m:t>
                      </m:r>
                    </m:oMath>
                  </m:oMathPara>
                </a14:m>
                <a:endParaRPr lang="en-US" altLang="zh-CN" sz="2000" b="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0.72</a:t>
                </a:r>
                <a:endParaRPr lang="en-US" altLang="zh-CN" sz="200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0.023</a:t>
                </a:r>
                <a:endParaRPr lang="en-US" sz="2000" dirty="0">
                  <a:latin typeface="Times New Roman" panose="02020603050405020304" pitchFamily="18" charset="0"/>
                  <a:cs typeface="Times New Roman" panose="02020603050405020304" pitchFamily="18" charset="0"/>
                </a:endParaRPr>
              </a:p>
            </p:txBody>
          </p:sp>
        </mc:Choice>
        <mc:Fallback>
          <p:sp>
            <p:nvSpPr>
              <p:cNvPr id="9" name="Rounded Rectangle 8"/>
              <p:cNvSpPr>
                <a:spLocks noRot="1" noChangeAspect="1" noMove="1" noResize="1" noEditPoints="1" noAdjustHandles="1" noChangeArrowheads="1" noChangeShapeType="1" noTextEdit="1"/>
              </p:cNvSpPr>
              <p:nvPr/>
            </p:nvSpPr>
            <p:spPr>
              <a:xfrm>
                <a:off x="6210300" y="914395"/>
                <a:ext cx="959709" cy="5246387"/>
              </a:xfrm>
              <a:prstGeom prst="roundRect">
                <a:avLst/>
              </a:prstGeom>
              <a:blipFill rotWithShape="1">
                <a:blip r:embed="rId3"/>
                <a:stretch>
                  <a:fillRect l="-992" t="-194" r="-969" b="-18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Rounded Rectangle 9"/>
              <p:cNvSpPr/>
              <p:nvPr/>
            </p:nvSpPr>
            <p:spPr>
              <a:xfrm>
                <a:off x="9004984" y="914396"/>
                <a:ext cx="959709" cy="524638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0</m:t>
                      </m:r>
                    </m:oMath>
                  </m:oMathPara>
                </a14:m>
                <a:endParaRPr lang="en-US" altLang="zh-CN" sz="2000" b="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1</a:t>
                </a:r>
                <a:endParaRPr lang="en-US" altLang="zh-CN" sz="200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a:t>
                </a:r>
                <a:endParaRPr lang="en-US" sz="2000" dirty="0">
                  <a:latin typeface="Times New Roman" panose="02020603050405020304" pitchFamily="18" charset="0"/>
                  <a:cs typeface="Times New Roman" panose="02020603050405020304" pitchFamily="18" charset="0"/>
                </a:endParaRPr>
              </a:p>
            </p:txBody>
          </p:sp>
        </mc:Choice>
        <mc:Fallback>
          <p:sp>
            <p:nvSpPr>
              <p:cNvPr id="10" name="Rounded Rectangle 9"/>
              <p:cNvSpPr>
                <a:spLocks noRot="1" noChangeAspect="1" noMove="1" noResize="1" noEditPoints="1" noAdjustHandles="1" noChangeArrowheads="1" noChangeShapeType="1" noTextEdit="1"/>
              </p:cNvSpPr>
              <p:nvPr/>
            </p:nvSpPr>
            <p:spPr>
              <a:xfrm>
                <a:off x="9004984" y="914396"/>
                <a:ext cx="959709" cy="5246387"/>
              </a:xfrm>
              <a:prstGeom prst="roundRect">
                <a:avLst/>
              </a:prstGeom>
              <a:blipFill rotWithShape="1">
                <a:blip r:embed="rId4"/>
                <a:stretch>
                  <a:fillRect l="-998" t="-194" r="-964" b="-18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1" name="Striped Right Arrow 10"/>
          <p:cNvSpPr/>
          <p:nvPr/>
        </p:nvSpPr>
        <p:spPr>
          <a:xfrm>
            <a:off x="1977594" y="3143949"/>
            <a:ext cx="1445741" cy="96027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TextBox 11"/>
          <p:cNvSpPr txBox="1"/>
          <p:nvPr/>
        </p:nvSpPr>
        <p:spPr>
          <a:xfrm>
            <a:off x="2016203" y="2581482"/>
            <a:ext cx="1209936" cy="461665"/>
          </a:xfrm>
          <a:prstGeom prst="rect">
            <a:avLst/>
          </a:prstGeom>
          <a:solidFill>
            <a:srgbClr val="FFC000"/>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a:t>
            </a:r>
            <a:r>
              <a:rPr lang="en-US" altLang="zh-CN" sz="2400" dirty="0">
                <a:latin typeface="Times New Roman" panose="02020603050405020304" pitchFamily="18" charset="0"/>
                <a:cs typeface="Times New Roman" panose="02020603050405020304" pitchFamily="18" charset="0"/>
              </a:rPr>
              <a:t>(x)</a:t>
            </a:r>
            <a:endParaRPr lang="en-US" sz="2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2017753" y="4305823"/>
            <a:ext cx="1209936" cy="461665"/>
          </a:xfrm>
          <a:prstGeom prst="rect">
            <a:avLst/>
          </a:prstGeom>
          <a:solidFill>
            <a:srgbClr val="FFC000"/>
          </a:solidFill>
        </p:spPr>
        <p:txBody>
          <a:bodyPr wrap="square" rtlCol="0">
            <a:spAutoFit/>
          </a:bodyPr>
          <a:lstStyle/>
          <a:p>
            <a:r>
              <a:rPr lang="en-US" altLang="zh-CN" sz="2400" dirty="0" err="1">
                <a:latin typeface="Times New Roman" panose="02020603050405020304" pitchFamily="18" charset="0"/>
                <a:cs typeface="Times New Roman" panose="02020603050405020304" pitchFamily="18" charset="0"/>
              </a:rPr>
              <a:t>wx</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a:t>
            </a:r>
            <a:endParaRPr lang="en-US" sz="2400" dirty="0">
              <a:latin typeface="Times New Roman" panose="02020603050405020304" pitchFamily="18" charset="0"/>
              <a:cs typeface="Times New Roman" panose="02020603050405020304" pitchFamily="18" charset="0"/>
            </a:endParaRPr>
          </a:p>
        </p:txBody>
      </p:sp>
      <p:sp>
        <p:nvSpPr>
          <p:cNvPr id="14" name="Striped Right Arrow 13"/>
          <p:cNvSpPr/>
          <p:nvPr/>
        </p:nvSpPr>
        <p:spPr>
          <a:xfrm>
            <a:off x="4632238" y="3150974"/>
            <a:ext cx="1445741" cy="96027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5"/>
          <a:stretch>
            <a:fillRect/>
          </a:stretch>
        </p:blipFill>
        <p:spPr>
          <a:xfrm>
            <a:off x="4632238" y="4305823"/>
            <a:ext cx="1372222" cy="671717"/>
          </a:xfrm>
          <a:prstGeom prst="rect">
            <a:avLst/>
          </a:prstGeom>
        </p:spPr>
      </p:pic>
      <p:sp>
        <p:nvSpPr>
          <p:cNvPr id="17" name="Left-Right Arrow 16"/>
          <p:cNvSpPr/>
          <p:nvPr/>
        </p:nvSpPr>
        <p:spPr>
          <a:xfrm>
            <a:off x="7434651" y="3150974"/>
            <a:ext cx="1445741" cy="9602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TextBox 17"/>
          <p:cNvSpPr txBox="1"/>
          <p:nvPr/>
        </p:nvSpPr>
        <p:spPr>
          <a:xfrm>
            <a:off x="7554443" y="2125399"/>
            <a:ext cx="1218215" cy="830997"/>
          </a:xfrm>
          <a:prstGeom prst="rect">
            <a:avLst/>
          </a:prstGeom>
          <a:solidFill>
            <a:srgbClr val="FFC000"/>
          </a:solid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cross-entropy</a:t>
            </a:r>
            <a:endParaRPr lang="en-US" sz="2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810569" y="6241646"/>
            <a:ext cx="1370323" cy="523220"/>
          </a:xfrm>
          <a:prstGeom prst="rect">
            <a:avLst/>
          </a:prstGeom>
          <a:solidFill>
            <a:srgbClr val="FFC000"/>
          </a:solid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Y-true</a:t>
            </a:r>
            <a:endParaRPr lang="en-US" sz="28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4650259" y="2494731"/>
            <a:ext cx="1445741" cy="461665"/>
          </a:xfrm>
          <a:prstGeom prst="rect">
            <a:avLst/>
          </a:prstGeom>
          <a:solidFill>
            <a:srgbClr val="FFC000"/>
          </a:solidFill>
        </p:spPr>
        <p:txBody>
          <a:bodyPr wrap="square" rtlCol="0">
            <a:spAutoFit/>
          </a:bodyPr>
          <a:lstStyle/>
          <a:p>
            <a:r>
              <a:rPr lang="en-US" altLang="zh-CN" sz="2400" dirty="0" err="1">
                <a:latin typeface="Times New Roman" panose="02020603050405020304" pitchFamily="18" charset="0"/>
                <a:cs typeface="Times New Roman" panose="02020603050405020304" pitchFamily="18" charset="0"/>
              </a:rPr>
              <a:t>softmax</a:t>
            </a:r>
            <a:endParaRPr lang="en-US" sz="2400"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6"/>
          <a:stretch>
            <a:fillRect/>
          </a:stretch>
        </p:blipFill>
        <p:spPr>
          <a:xfrm>
            <a:off x="7355375" y="4305823"/>
            <a:ext cx="1525016" cy="830997"/>
          </a:xfrm>
          <a:prstGeom prst="rect">
            <a:avLst/>
          </a:prstGeom>
        </p:spPr>
      </p:pic>
      <p:pic>
        <p:nvPicPr>
          <p:cNvPr id="22" name="Picture 21"/>
          <p:cNvPicPr>
            <a:picLocks noChangeAspect="1"/>
          </p:cNvPicPr>
          <p:nvPr/>
        </p:nvPicPr>
        <p:blipFill>
          <a:blip r:embed="rId7"/>
          <a:stretch>
            <a:fillRect/>
          </a:stretch>
        </p:blipFill>
        <p:spPr>
          <a:xfrm>
            <a:off x="6012213" y="5466572"/>
            <a:ext cx="3642497" cy="706932"/>
          </a:xfrm>
          <a:prstGeom prst="rect">
            <a:avLst/>
          </a:prstGeom>
        </p:spPr>
      </p:pic>
      <p:sp>
        <p:nvSpPr>
          <p:cNvPr id="23" name="Rounded Rectangle 22"/>
          <p:cNvSpPr/>
          <p:nvPr/>
        </p:nvSpPr>
        <p:spPr>
          <a:xfrm>
            <a:off x="1371600" y="172995"/>
            <a:ext cx="7982465" cy="61783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Pi</a:t>
            </a:r>
            <a:r>
              <a:rPr lang="en-US" altLang="zh-CN" sz="2400" dirty="0">
                <a:latin typeface="Times New Roman" panose="02020603050405020304" pitchFamily="18" charset="0"/>
                <a:cs typeface="Times New Roman" panose="02020603050405020304" pitchFamily="18" charset="0"/>
              </a:rPr>
              <a:t>pie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line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classification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(deep</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learning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classification)</a:t>
            </a:r>
            <a:endParaRPr lang="en-US" sz="2400" dirty="0">
              <a:latin typeface="Times New Roman" panose="02020603050405020304" pitchFamily="18" charset="0"/>
              <a:cs typeface="Times New Roman" panose="02020603050405020304" pitchFamily="18" charset="0"/>
            </a:endParaRPr>
          </a:p>
        </p:txBody>
      </p:sp>
      <p:sp>
        <p:nvSpPr>
          <p:cNvPr id="24" name="Curved Left Arrow 23"/>
          <p:cNvSpPr/>
          <p:nvPr/>
        </p:nvSpPr>
        <p:spPr>
          <a:xfrm>
            <a:off x="10278762" y="1784724"/>
            <a:ext cx="1396313" cy="3505728"/>
          </a:xfrm>
          <a:prstGeom prst="curvedLeftArrow">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dissolv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16" y="640263"/>
            <a:ext cx="6204984" cy="1344975"/>
          </a:xfrm>
        </p:spPr>
        <p:txBody>
          <a:bodyPr>
            <a:normAutofit/>
          </a:bodyPr>
          <a:lstStyle/>
          <a:p>
            <a:r>
              <a:rPr lang="en-US" altLang="zh-CN" sz="2800" dirty="0">
                <a:latin typeface="Times New Roman" panose="02020603050405020304" pitchFamily="18" charset="0"/>
                <a:cs typeface="Times New Roman" panose="02020603050405020304" pitchFamily="18" charset="0"/>
              </a:rPr>
              <a:t>How</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evaluate?</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83860" y="1245846"/>
            <a:ext cx="6204984" cy="3626917"/>
          </a:xfrm>
        </p:spPr>
        <p:txBody>
          <a:bodyPr>
            <a:normAutofit/>
          </a:bodyPr>
          <a:lstStyle/>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Baseline</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Accuracy</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Precision</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Recall</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ROC/AUC</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F1_score,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F2_score</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6165645" y="38359"/>
            <a:ext cx="5449706" cy="2397868"/>
          </a:xfrm>
          <a:prstGeom prst="rect">
            <a:avLst/>
          </a:prstGeom>
        </p:spPr>
      </p:pic>
      <p:pic>
        <p:nvPicPr>
          <p:cNvPr id="4" name="Picture 3"/>
          <p:cNvPicPr>
            <a:picLocks noChangeAspect="1"/>
          </p:cNvPicPr>
          <p:nvPr/>
        </p:nvPicPr>
        <p:blipFill>
          <a:blip r:embed="rId2"/>
          <a:stretch>
            <a:fillRect/>
          </a:stretch>
        </p:blipFill>
        <p:spPr>
          <a:xfrm>
            <a:off x="6165645" y="2436226"/>
            <a:ext cx="5449706" cy="3114113"/>
          </a:xfrm>
          <a:prstGeom prst="rect">
            <a:avLst/>
          </a:prstGeom>
        </p:spPr>
      </p:pic>
      <mc:AlternateContent xmlns:mc="http://schemas.openxmlformats.org/markup-compatibility/2006">
        <mc:Choice xmlns:a14="http://schemas.microsoft.com/office/drawing/2010/main" Requires="a14">
          <p:sp>
            <p:nvSpPr>
              <p:cNvPr id="11" name="Rectangle 10"/>
              <p:cNvSpPr/>
              <p:nvPr/>
            </p:nvSpPr>
            <p:spPr>
              <a:xfrm>
                <a:off x="6165645" y="5748679"/>
                <a:ext cx="5449706"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0" i="0" dirty="0">
                    <a:solidFill>
                      <a:srgbClr val="1D1F22"/>
                    </a:solidFill>
                    <a:effectLst/>
                    <a:latin typeface="Arial" panose="020B0604020202020204" pitchFamily="34" charset="0"/>
                  </a:rPr>
                  <a:t>F1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a:t>
                </a:r>
                <a:r>
                  <a:rPr lang="en-US" sz="1200" b="0" i="0" dirty="0">
                    <a:solidFill>
                      <a:srgbClr val="208050"/>
                    </a:solidFill>
                    <a:effectLst/>
                    <a:latin typeface="Arial" panose="020B0604020202020204" pitchFamily="34" charset="0"/>
                  </a:rPr>
                  <a:t>2</a:t>
                </a:r>
                <a:r>
                  <a:rPr lang="en-US" sz="1200" b="0" i="0" dirty="0">
                    <a:solidFill>
                      <a:srgbClr val="1D1F22"/>
                    </a:solidFill>
                    <a:effectLst/>
                    <a:latin typeface="Arial" panose="020B0604020202020204" pitchFamily="34" charset="0"/>
                  </a:rPr>
                  <a:t>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(precision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recall)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(precision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recall) </a:t>
                </a:r>
                <a:endParaRPr lang="en-US" sz="1200" b="0" i="0" dirty="0">
                  <a:solidFill>
                    <a:srgbClr val="1D1F22"/>
                  </a:solidFill>
                  <a:effectLst/>
                  <a:latin typeface="Arial" panose="020B0604020202020204" pitchFamily="34" charset="0"/>
                </a:endParaRPr>
              </a:p>
              <a:p>
                <a:endParaRPr lang="en-US" sz="1200" dirty="0"/>
              </a:p>
              <a:p>
                <a:r>
                  <a:rPr lang="en-US" altLang="zh-CN" sz="1200" dirty="0"/>
                  <a:t>F2</a:t>
                </a:r>
                <a:r>
                  <a:rPr lang="zh-CN" altLang="en-US" sz="1200" dirty="0"/>
                  <a:t> </a:t>
                </a:r>
                <a:r>
                  <a:rPr lang="en-US" altLang="zh-CN" sz="1200" dirty="0"/>
                  <a:t>=</a:t>
                </a:r>
                <a:r>
                  <a:rPr lang="zh-CN" altLang="en-US" sz="1200" dirty="0"/>
                  <a:t> </a:t>
                </a:r>
                <a:r>
                  <a:rPr lang="en-US" altLang="zh-CN" sz="1200" dirty="0"/>
                  <a:t>(1</a:t>
                </a:r>
                <a:r>
                  <a:rPr lang="zh-CN" altLang="en-US" sz="1200" dirty="0"/>
                  <a:t> </a:t>
                </a:r>
                <a:r>
                  <a:rPr lang="en-US" altLang="zh-CN" sz="1200" dirty="0"/>
                  <a:t>+</a:t>
                </a:r>
                <a:r>
                  <a:rPr lang="zh-CN" altLang="en-US" sz="1200" dirty="0"/>
                  <a:t> </a:t>
                </a:r>
                <a14:m>
                  <m:oMath xmlns:m="http://schemas.openxmlformats.org/officeDocument/2006/math">
                    <m:sSup>
                      <m:sSupPr>
                        <m:ctrlPr>
                          <a:rPr lang="en-US" altLang="zh-CN" sz="1200" b="0" i="1" smtClean="0">
                            <a:latin typeface="Cambria Math" panose="02040503050406030204" pitchFamily="18" charset="0"/>
                          </a:rPr>
                        </m:ctrlPr>
                      </m:sSupPr>
                      <m:e>
                        <m:r>
                          <a:rPr lang="zh-CN" altLang="en-US" sz="1200" i="1" smtClean="0">
                            <a:latin typeface="Cambria Math" panose="02040503050406030204" pitchFamily="18" charset="0"/>
                          </a:rPr>
                          <m:t>𝛽</m:t>
                        </m:r>
                      </m:e>
                      <m:sup>
                        <m:r>
                          <a:rPr lang="en-US" altLang="zh-CN" sz="1200" b="0" i="1" smtClean="0">
                            <a:latin typeface="Cambria Math" panose="02040503050406030204" pitchFamily="18" charset="0"/>
                          </a:rPr>
                          <m:t>2</m:t>
                        </m:r>
                      </m:sup>
                    </m:sSup>
                  </m:oMath>
                </a14:m>
                <a:r>
                  <a:rPr lang="en-US" altLang="zh-CN" sz="1200" dirty="0"/>
                  <a:t>)</a:t>
                </a:r>
                <a:r>
                  <a:rPr lang="zh-CN" altLang="en-US" sz="1200" dirty="0"/>
                  <a:t> </a:t>
                </a:r>
                <a:r>
                  <a:rPr lang="en-US" altLang="zh-CN" sz="1200" dirty="0"/>
                  <a:t>(</a:t>
                </a:r>
                <a:r>
                  <a:rPr lang="en-US" altLang="zh-CN" sz="1200" dirty="0" err="1"/>
                  <a:t>precisioini</a:t>
                </a:r>
                <a:r>
                  <a:rPr lang="zh-CN" altLang="en-US" sz="1200" dirty="0"/>
                  <a:t> * </a:t>
                </a:r>
                <a:r>
                  <a:rPr lang="en-US" altLang="zh-CN" sz="1200" dirty="0"/>
                  <a:t>recall)</a:t>
                </a:r>
                <a:r>
                  <a:rPr lang="zh-CN" altLang="en-US" sz="1200" dirty="0"/>
                  <a:t> </a:t>
                </a:r>
                <a:r>
                  <a:rPr lang="en-US" altLang="zh-CN" sz="1200" dirty="0"/>
                  <a:t>/</a:t>
                </a:r>
                <a:r>
                  <a:rPr lang="zh-CN" altLang="en-US" sz="1200" dirty="0"/>
                  <a:t> </a:t>
                </a:r>
                <a:r>
                  <a:rPr lang="en-US" altLang="zh-CN" sz="1200" dirty="0"/>
                  <a:t>(</a:t>
                </a:r>
                <a14:m>
                  <m:oMath xmlns:m="http://schemas.openxmlformats.org/officeDocument/2006/math">
                    <m:sSup>
                      <m:sSupPr>
                        <m:ctrlPr>
                          <a:rPr lang="en-US" altLang="zh-CN" sz="1200" i="1">
                            <a:latin typeface="Cambria Math" panose="02040503050406030204" pitchFamily="18" charset="0"/>
                          </a:rPr>
                        </m:ctrlPr>
                      </m:sSupPr>
                      <m:e>
                        <m:r>
                          <a:rPr lang="zh-CN" altLang="en-US" sz="1200" i="1">
                            <a:latin typeface="Cambria Math" panose="02040503050406030204" pitchFamily="18" charset="0"/>
                          </a:rPr>
                          <m:t>𝛽</m:t>
                        </m:r>
                      </m:e>
                      <m:sup>
                        <m:r>
                          <a:rPr lang="en-US" altLang="zh-CN" sz="1200" i="1">
                            <a:latin typeface="Cambria Math" panose="02040503050406030204" pitchFamily="18" charset="0"/>
                          </a:rPr>
                          <m:t>2</m:t>
                        </m:r>
                      </m:sup>
                    </m:sSup>
                  </m:oMath>
                </a14:m>
                <a:r>
                  <a:rPr lang="zh-CN" altLang="en-US" sz="1200" dirty="0"/>
                  <a:t> * </a:t>
                </a:r>
                <a:r>
                  <a:rPr lang="en-US" altLang="zh-CN" sz="1200" dirty="0"/>
                  <a:t>precision</a:t>
                </a:r>
                <a:r>
                  <a:rPr lang="zh-CN" altLang="en-US" sz="1200" dirty="0"/>
                  <a:t> </a:t>
                </a:r>
                <a:r>
                  <a:rPr lang="en-US" altLang="zh-CN" sz="1200" dirty="0"/>
                  <a:t>+</a:t>
                </a:r>
                <a:r>
                  <a:rPr lang="zh-CN" altLang="en-US" sz="1200" dirty="0"/>
                  <a:t> </a:t>
                </a:r>
                <a:r>
                  <a:rPr lang="en-US" altLang="zh-CN" sz="1200" dirty="0"/>
                  <a:t>recall)</a:t>
                </a:r>
                <a:endParaRPr lang="en-US" sz="1200" dirty="0"/>
              </a:p>
            </p:txBody>
          </p:sp>
        </mc:Choice>
        <mc:Fallback>
          <p:sp>
            <p:nvSpPr>
              <p:cNvPr id="11" name="Rectangle 10"/>
              <p:cNvSpPr>
                <a:spLocks noRot="1" noChangeAspect="1" noMove="1" noResize="1" noEditPoints="1" noAdjustHandles="1" noChangeArrowheads="1" noChangeShapeType="1" noTextEdit="1"/>
              </p:cNvSpPr>
              <p:nvPr/>
            </p:nvSpPr>
            <p:spPr>
              <a:xfrm>
                <a:off x="6165645" y="5748679"/>
                <a:ext cx="5449706" cy="646331"/>
              </a:xfrm>
              <a:prstGeom prst="rect">
                <a:avLst/>
              </a:prstGeom>
              <a:blipFill rotWithShape="1">
                <a:blip r:embed="rId3"/>
                <a:stretch>
                  <a:fillRect l="-183" t="-1477" r="-164" b="-1387"/>
                </a:stretch>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p:cNvGraphicFramePr>
            <a:graphicFrameLocks noGrp="1"/>
          </p:cNvGraphicFramePr>
          <p:nvPr/>
        </p:nvGraphicFramePr>
        <p:xfrm>
          <a:off x="861272" y="1063265"/>
          <a:ext cx="3303222" cy="2476494"/>
        </p:xfrm>
        <a:graphic>
          <a:graphicData uri="http://schemas.openxmlformats.org/drawingml/2006/table">
            <a:tbl>
              <a:tblPr bandRow="1">
                <a:tableStyleId>{85BE263C-DBD7-4A20-BB59-AAB30ACAA65A}</a:tableStyleId>
              </a:tblPr>
              <a:tblGrid>
                <a:gridCol w="550537"/>
                <a:gridCol w="550537"/>
                <a:gridCol w="550537"/>
                <a:gridCol w="550537"/>
                <a:gridCol w="550537"/>
                <a:gridCol w="550537"/>
              </a:tblGrid>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r>
            </a:tbl>
          </a:graphicData>
        </a:graphic>
      </p:graphicFrame>
      <p:sp>
        <p:nvSpPr>
          <p:cNvPr id="7" name="TextBox 6"/>
          <p:cNvSpPr txBox="1"/>
          <p:nvPr/>
        </p:nvSpPr>
        <p:spPr>
          <a:xfrm>
            <a:off x="791698" y="435627"/>
            <a:ext cx="1997075" cy="39878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Observed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Objects</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4828418" y="1063265"/>
          <a:ext cx="3199090" cy="2496261"/>
        </p:xfrm>
        <a:graphic>
          <a:graphicData uri="http://schemas.openxmlformats.org/drawingml/2006/table">
            <a:tbl>
              <a:tblPr bandRow="1">
                <a:tableStyleId>{93296810-A885-4BE3-A3E7-6D5BEEA58F35}</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9" name="TextBox 8"/>
          <p:cNvSpPr txBox="1"/>
          <p:nvPr/>
        </p:nvSpPr>
        <p:spPr>
          <a:xfrm>
            <a:off x="4748905" y="415971"/>
            <a:ext cx="450850" cy="39878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P1</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nvGraphicFramePr>
        <p:xfrm>
          <a:off x="8570843" y="1043498"/>
          <a:ext cx="3199090" cy="2496261"/>
        </p:xfrm>
        <a:graphic>
          <a:graphicData uri="http://schemas.openxmlformats.org/drawingml/2006/table">
            <a:tbl>
              <a:tblPr bandRow="1">
                <a:tableStyleId>{7DF18680-E054-41AD-8BC1-D1AEF772440D}</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11" name="TextBox 10"/>
          <p:cNvSpPr txBox="1"/>
          <p:nvPr/>
        </p:nvSpPr>
        <p:spPr>
          <a:xfrm>
            <a:off x="8491330" y="396204"/>
            <a:ext cx="450850" cy="39878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P2</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nvGraphicFramePr>
        <p:xfrm>
          <a:off x="871211" y="4260693"/>
          <a:ext cx="3199090" cy="2496261"/>
        </p:xfrm>
        <a:graphic>
          <a:graphicData uri="http://schemas.openxmlformats.org/drawingml/2006/table">
            <a:tbl>
              <a:tblPr bandRow="1">
                <a:tableStyleId>{7DF18680-E054-41AD-8BC1-D1AEF772440D}</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13" name="TextBox 12"/>
          <p:cNvSpPr txBox="1"/>
          <p:nvPr/>
        </p:nvSpPr>
        <p:spPr>
          <a:xfrm>
            <a:off x="791698" y="3739748"/>
            <a:ext cx="450850" cy="39878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P3</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nvGraphicFramePr>
        <p:xfrm>
          <a:off x="4828418" y="4260693"/>
          <a:ext cx="3199090" cy="2496261"/>
        </p:xfrm>
        <a:graphic>
          <a:graphicData uri="http://schemas.openxmlformats.org/drawingml/2006/table">
            <a:tbl>
              <a:tblPr bandRow="1">
                <a:tableStyleId>{7DF18680-E054-41AD-8BC1-D1AEF772440D}</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15" name="TextBox 14"/>
          <p:cNvSpPr txBox="1"/>
          <p:nvPr/>
        </p:nvSpPr>
        <p:spPr>
          <a:xfrm>
            <a:off x="4748905" y="3739748"/>
            <a:ext cx="450850" cy="39878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P4</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16" name="Table 15"/>
          <p:cNvGraphicFramePr>
            <a:graphicFrameLocks noGrp="1"/>
          </p:cNvGraphicFramePr>
          <p:nvPr/>
        </p:nvGraphicFramePr>
        <p:xfrm>
          <a:off x="8570843" y="4260693"/>
          <a:ext cx="3199090" cy="2496261"/>
        </p:xfrm>
        <a:graphic>
          <a:graphicData uri="http://schemas.openxmlformats.org/drawingml/2006/table">
            <a:tbl>
              <a:tblPr bandRow="1">
                <a:tableStyleId>{7DF18680-E054-41AD-8BC1-D1AEF772440D}</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17" name="TextBox 16"/>
          <p:cNvSpPr txBox="1"/>
          <p:nvPr/>
        </p:nvSpPr>
        <p:spPr>
          <a:xfrm>
            <a:off x="8491330" y="3739748"/>
            <a:ext cx="450850" cy="39878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P5</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ssolve">
                                      <p:cBhvr>
                                        <p:cTn id="39" dur="500"/>
                                        <p:tgtEl>
                                          <p:spTgt spid="17"/>
                                        </p:tgtEl>
                                      </p:cBhvr>
                                    </p:animEffect>
                                  </p:childTnLst>
                                </p:cTn>
                              </p:par>
                              <p:par>
                                <p:cTn id="40" presetID="9"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Question</a:t>
            </a:r>
            <a:endParaRPr lang="en-US" dirty="0">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custDataLst>
              <p:tags r:id="rId1"/>
            </p:custDataLst>
          </p:nvPr>
        </p:nvGraphicFramePr>
        <p:xfrm>
          <a:off x="2677009" y="2514738"/>
          <a:ext cx="2655336" cy="2565955"/>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13191">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r h="513191">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r>
              <a:tr h="513191">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r h="513080">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r>
            </a:tbl>
          </a:graphicData>
        </a:graphic>
      </p:graphicFrame>
      <p:graphicFrame>
        <p:nvGraphicFramePr>
          <p:cNvPr id="5" name="Table 4"/>
          <p:cNvGraphicFramePr/>
          <p:nvPr>
            <p:custDataLst>
              <p:tags r:id="rId2"/>
            </p:custDataLst>
          </p:nvPr>
        </p:nvGraphicFramePr>
        <p:xfrm>
          <a:off x="6431489" y="2514877"/>
          <a:ext cx="2655336" cy="2566014"/>
        </p:xfrm>
        <a:graphic>
          <a:graphicData uri="http://schemas.openxmlformats.org/drawingml/2006/table">
            <a:tbl>
              <a:tblPr bandRow="1">
                <a:tableStyleId>{8FD4443E-F989-4FC4-A0C8-D5A2AF1F390B}</a:tableStyleId>
              </a:tblPr>
              <a:tblGrid>
                <a:gridCol w="663834"/>
                <a:gridCol w="663834"/>
                <a:gridCol w="663834"/>
                <a:gridCol w="663834"/>
              </a:tblGrid>
              <a:tr h="554514">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02860">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r>
              <a:tr h="502860">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02860">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02920">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3192" y="609600"/>
            <a:ext cx="3643674" cy="1905000"/>
          </a:xfrm>
        </p:spPr>
        <p:txBody>
          <a:bodyPr vert="horz" lIns="91440" tIns="45720" rIns="91440" bIns="45720" rtlCol="0">
            <a:normAutofit/>
          </a:bodyPr>
          <a:lstStyle/>
          <a:p>
            <a:r>
              <a:rPr lang="en-US" sz="2800" dirty="0" err="1">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Auc</a:t>
            </a:r>
            <a:br>
              <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b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for</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very</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unbalanced</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data</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endPar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4" name="Picture 2" descr="What is AUC?. Data Science Interview Questions based… | by Vimarsh Karbhari  | Acing AI | 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4135" y="645106"/>
            <a:ext cx="6210351"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Question</a:t>
            </a:r>
            <a:endParaRPr lang="en-US" dirty="0">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nvPr>
        </p:nvGraphicFramePr>
        <p:xfrm>
          <a:off x="1310379" y="2483126"/>
          <a:ext cx="2655336" cy="2565955"/>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13191">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r h="513191">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r>
              <a:tr h="513191">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r h="513191">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r>
            </a:tbl>
          </a:graphicData>
        </a:graphic>
      </p:graphicFrame>
      <p:graphicFrame>
        <p:nvGraphicFramePr>
          <p:cNvPr id="5" name="Table 4"/>
          <p:cNvGraphicFramePr/>
          <p:nvPr/>
        </p:nvGraphicFramePr>
        <p:xfrm>
          <a:off x="4514092" y="2483126"/>
          <a:ext cx="2655336" cy="2565954"/>
        </p:xfrm>
        <a:graphic>
          <a:graphicData uri="http://schemas.openxmlformats.org/drawingml/2006/table">
            <a:tbl>
              <a:tblPr bandRow="1">
                <a:tableStyleId>{8FD4443E-F989-4FC4-A0C8-D5A2AF1F390B}</a:tableStyleId>
              </a:tblPr>
              <a:tblGrid>
                <a:gridCol w="663834"/>
                <a:gridCol w="663834"/>
                <a:gridCol w="663834"/>
                <a:gridCol w="663834"/>
              </a:tblGrid>
              <a:tr h="554514">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02860">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r>
              <a:tr h="502860">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02860">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02860">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bl>
          </a:graphicData>
        </a:graphic>
      </p:graphicFrame>
      <p:graphicFrame>
        <p:nvGraphicFramePr>
          <p:cNvPr id="6" name="Table 4"/>
          <p:cNvGraphicFramePr/>
          <p:nvPr>
            <p:custDataLst>
              <p:tags r:id="rId1"/>
            </p:custDataLst>
          </p:nvPr>
        </p:nvGraphicFramePr>
        <p:xfrm>
          <a:off x="7853639" y="2444197"/>
          <a:ext cx="2655336" cy="1026382"/>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13080">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bl>
          </a:graphicData>
        </a:graphic>
      </p:graphicFrame>
      <p:graphicFrame>
        <p:nvGraphicFramePr>
          <p:cNvPr id="7" name="Table 4"/>
          <p:cNvGraphicFramePr/>
          <p:nvPr/>
        </p:nvGraphicFramePr>
        <p:xfrm>
          <a:off x="7853639" y="4063973"/>
          <a:ext cx="2655336" cy="1026382"/>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r>
              <a:tr h="513191">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r>
            </a:tbl>
          </a:graphicData>
        </a:graphic>
      </p:graphicFrame>
      <p:sp>
        <p:nvSpPr>
          <p:cNvPr id="3" name="Down Arrow 2"/>
          <p:cNvSpPr/>
          <p:nvPr/>
        </p:nvSpPr>
        <p:spPr>
          <a:xfrm>
            <a:off x="8803620" y="3511550"/>
            <a:ext cx="755373" cy="514185"/>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nvPr>
        </p:nvGraphicFramePr>
        <p:xfrm>
          <a:off x="1812223" y="2129239"/>
          <a:ext cx="2655336" cy="2565955"/>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r>
              <a:tr h="513191">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r h="513191">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r>
              <a:tr h="513191">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r h="513191">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r>
            </a:tbl>
          </a:graphicData>
        </a:graphic>
      </p:graphicFrame>
      <p:graphicFrame>
        <p:nvGraphicFramePr>
          <p:cNvPr id="5" name="Table 4"/>
          <p:cNvGraphicFramePr/>
          <p:nvPr/>
        </p:nvGraphicFramePr>
        <p:xfrm>
          <a:off x="6864614" y="2145805"/>
          <a:ext cx="2655336" cy="2565954"/>
        </p:xfrm>
        <a:graphic>
          <a:graphicData uri="http://schemas.openxmlformats.org/drawingml/2006/table">
            <a:tbl>
              <a:tblPr bandRow="1">
                <a:tableStyleId>{8FD4443E-F989-4FC4-A0C8-D5A2AF1F390B}</a:tableStyleId>
              </a:tblPr>
              <a:tblGrid>
                <a:gridCol w="663834"/>
                <a:gridCol w="663834"/>
                <a:gridCol w="663834"/>
                <a:gridCol w="663834"/>
              </a:tblGrid>
              <a:tr h="554514">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r>
              <a:tr h="502860">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r>
              <a:tr h="502860">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r>
              <a:tr h="502860">
                <a:tc>
                  <a:txBody>
                    <a:bodyPr/>
                    <a:lstStyle/>
                    <a:p>
                      <a:r>
                        <a:rPr lang="en-US" altLang="zh-CN" dirty="0"/>
                        <a:t>B</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c>
                  <a:txBody>
                    <a:bodyPr/>
                    <a:lstStyle/>
                    <a:p>
                      <a:r>
                        <a:rPr lang="en-US" altLang="zh-CN" dirty="0"/>
                        <a:t>A</a:t>
                      </a:r>
                      <a:endParaRPr lang="en-US" dirty="0"/>
                    </a:p>
                  </a:txBody>
                  <a:tcPr/>
                </a:tc>
              </a:tr>
              <a:tr h="502860">
                <a:tc>
                  <a:txBody>
                    <a:bodyPr/>
                    <a:lstStyle/>
                    <a:p>
                      <a:r>
                        <a:rPr lang="en-US" altLang="zh-CN" dirty="0"/>
                        <a:t>A</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c>
                  <a:txBody>
                    <a:bodyPr/>
                    <a:lstStyle/>
                    <a:p>
                      <a:r>
                        <a:rPr lang="en-US" altLang="zh-CN" dirty="0"/>
                        <a:t>B</a:t>
                      </a:r>
                      <a:endParaRPr lang="en-US" dirty="0"/>
                    </a:p>
                  </a:txBody>
                  <a:tcPr/>
                </a:tc>
              </a:tr>
            </a:tbl>
          </a:graphicData>
        </a:graphic>
      </p:graphicFrame>
      <p:sp>
        <p:nvSpPr>
          <p:cNvPr id="11" name="Right Arrow 10"/>
          <p:cNvSpPr/>
          <p:nvPr/>
        </p:nvSpPr>
        <p:spPr>
          <a:xfrm>
            <a:off x="5153357" y="2910290"/>
            <a:ext cx="1371600" cy="100385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589" y="298174"/>
            <a:ext cx="9905998" cy="1905000"/>
          </a:xfrm>
        </p:spPr>
        <p:txBody>
          <a:bodyPr>
            <a:normAutofit/>
          </a:bodyPr>
          <a:lstStyle/>
          <a:p>
            <a:r>
              <a:rPr lang="en-US" sz="2800" dirty="0">
                <a:latin typeface="Times New Roman" panose="02020603050405020304" pitchFamily="18" charset="0"/>
                <a:cs typeface="Times New Roman" panose="02020603050405020304" pitchFamily="18" charset="0"/>
              </a:rPr>
              <a:t>Re</a:t>
            </a:r>
            <a:r>
              <a:rPr lang="en-US" altLang="zh-CN" sz="2800" dirty="0">
                <a:latin typeface="Times New Roman" panose="02020603050405020304" pitchFamily="18" charset="0"/>
                <a:cs typeface="Times New Roman" panose="02020603050405020304" pitchFamily="18" charset="0"/>
              </a:rPr>
              <a:t>view</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7613" y="1262269"/>
            <a:ext cx="10020230" cy="4333461"/>
          </a:xfrm>
        </p:spPr>
        <p:txBody>
          <a:bodyPr anchor="ctr"/>
          <a:lstStyle/>
          <a:p>
            <a:pPr>
              <a:lnSpc>
                <a:spcPct val="150000"/>
              </a:lnSpc>
            </a:pPr>
            <a:r>
              <a:rPr lang="en-US" altLang="zh-CN" dirty="0">
                <a:latin typeface="Times New Roman" panose="02020603050405020304" pitchFamily="18" charset="0"/>
                <a:cs typeface="Times New Roman" panose="02020603050405020304" pitchFamily="18" charset="0"/>
              </a:rPr>
              <a:t>What’s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optimization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problem?</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What’s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dynamic</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programming?</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What’s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machine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What’s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supervised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unsupervised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What’s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most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important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algorithm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engineer?</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What’s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k-means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how</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it?</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1"/>
          <a:srcRect t="22842" b="27766"/>
          <a:stretch>
            <a:fillRect/>
          </a:stretch>
        </p:blipFill>
        <p:spPr>
          <a:xfrm>
            <a:off x="78931" y="129218"/>
            <a:ext cx="12113069" cy="466692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228686" y="4984990"/>
            <a:ext cx="6639127" cy="150993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US" sz="4000" dirty="0">
                <a:solidFill>
                  <a:srgbClr val="000000"/>
                </a:solidFill>
              </a:rPr>
              <a:t>Overfitting &amp; Underfitting</a:t>
            </a:r>
            <a:endParaRPr lang="en-US" sz="4000" dirty="0">
              <a:solidFill>
                <a:srgbClr val="000000"/>
              </a:solidFill>
            </a:endParaRPr>
          </a:p>
        </p:txBody>
      </p:sp>
      <p:sp>
        <p:nvSpPr>
          <p:cNvPr id="8" name="TextBox 7"/>
          <p:cNvSpPr txBox="1"/>
          <p:nvPr/>
        </p:nvSpPr>
        <p:spPr>
          <a:xfrm>
            <a:off x="7036903" y="4984990"/>
            <a:ext cx="4926411" cy="150993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sz="2000" dirty="0">
                <a:solidFill>
                  <a:srgbClr val="000000"/>
                </a:solidFill>
                <a:latin typeface="Times New Roman" panose="02020603050405020304" pitchFamily="18" charset="0"/>
                <a:cs typeface="Times New Roman" panose="02020603050405020304" pitchFamily="18" charset="0"/>
              </a:rPr>
              <a:t>Why?</a:t>
            </a:r>
            <a:endParaRPr 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643192" y="609600"/>
            <a:ext cx="3643674" cy="1905000"/>
          </a:xfrm>
        </p:spPr>
        <p:txBody>
          <a:bodyPr>
            <a:normAutofit/>
          </a:bodyPr>
          <a:lstStyle/>
          <a:p>
            <a:pPr algn="ctr"/>
            <a:r>
              <a:rPr lang="en-US">
                <a:gradFill flip="none" rotWithShape="1">
                  <a:gsLst>
                    <a:gs pos="0">
                      <a:sysClr val="window" lastClr="FFFFFF"/>
                    </a:gs>
                    <a:gs pos="100000">
                      <a:sysClr val="window" lastClr="FFFFFF">
                        <a:lumMod val="65000"/>
                      </a:sysClr>
                    </a:gs>
                  </a:gsLst>
                  <a:lin ang="5580000" scaled="0"/>
                  <a:tileRect/>
                </a:gradFill>
                <a:latin typeface="Times New Roman" panose="02020603050405020304" pitchFamily="18" charset="0"/>
                <a:cs typeface="Times New Roman" panose="02020603050405020304" pitchFamily="18" charset="0"/>
              </a:rPr>
              <a:t>Outliner</a:t>
            </a:r>
            <a:endParaRPr lang="en-US">
              <a:gradFill flip="none" rotWithShape="1">
                <a:gsLst>
                  <a:gs pos="0">
                    <a:sysClr val="window" lastClr="FFFFFF"/>
                  </a:gs>
                  <a:gs pos="100000">
                    <a:sysClr val="window" lastClr="FFFFFF">
                      <a:lumMod val="65000"/>
                    </a:sysClr>
                  </a:gs>
                </a:gsLst>
                <a:lin ang="5580000" scaled="0"/>
                <a:tileRect/>
              </a:gra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192" y="2666999"/>
            <a:ext cx="3643674" cy="3216276"/>
          </a:xfrm>
        </p:spPr>
        <p:txBody>
          <a:bodyPr anchor="t">
            <a:normAutofit/>
          </a:bodyPr>
          <a:lstStyle/>
          <a:p>
            <a:r>
              <a:rPr 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What’s outliner and how to detect? </a:t>
            </a:r>
            <a:endParaRPr 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a:p>
            <a:endParaRPr 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a:p>
            <a:endParaRPr 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a:p>
            <a:r>
              <a:rPr lang="en-US" altLang="zh-CN"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Percentile</a:t>
            </a:r>
            <a:r>
              <a:rPr lang="zh-CN" alt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a:t>
            </a:r>
            <a:r>
              <a:rPr lang="en-US" altLang="zh-CN"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25</a:t>
            </a:r>
            <a:r>
              <a:rPr lang="zh-CN" alt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 </a:t>
            </a:r>
            <a:r>
              <a:rPr lang="en-US" altLang="zh-CN"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percentile,</a:t>
            </a:r>
            <a:r>
              <a:rPr lang="zh-CN" alt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 </a:t>
            </a:r>
            <a:r>
              <a:rPr lang="en-US" altLang="zh-CN"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75percile</a:t>
            </a:r>
            <a:r>
              <a:rPr lang="zh-CN" alt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a:t>
            </a:r>
            <a:endParaRPr lang="zh-CN" alt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p:txBody>
      </p:sp>
      <p:sp>
        <p:nvSpPr>
          <p:cNvPr id="11" name="Rounded Rectangle 7"/>
          <p:cNvSpPr>
            <a:spLocks noGrp="1" noRot="1" noChangeAspect="1" noMove="1" noResize="1" noEditPoints="1" noAdjustHandles="1" noChangeArrowheads="1" noChangeShapeType="1" noTextEdit="1"/>
          </p:cNvSpPr>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5128626" y="2299900"/>
            <a:ext cx="5934182" cy="191377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Bias and Variance</a:t>
            </a:r>
            <a:endParaRPr lang="en-US">
              <a:solidFill>
                <a:srgbClr val="FFFFFF"/>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21249"/>
            <a:ext cx="5707565" cy="4155713"/>
          </a:xfrm>
        </p:spPr>
        <p:txBody>
          <a:bodyPr>
            <a:normAutofit lnSpcReduction="10000"/>
          </a:bodyPr>
          <a:lstStyle/>
          <a:p>
            <a:r>
              <a:rPr lang="en-US" sz="2000">
                <a:solidFill>
                  <a:srgbClr val="FFFFFF"/>
                </a:solidFill>
                <a:latin typeface="Times New Roman" panose="02020603050405020304" pitchFamily="18" charset="0"/>
                <a:cs typeface="Times New Roman" panose="02020603050405020304" pitchFamily="18" charset="0"/>
              </a:rPr>
              <a:t>dilemma </a:t>
            </a:r>
            <a:endParaRPr lang="en-US" sz="2000">
              <a:solidFill>
                <a:srgbClr val="FFFFFF"/>
              </a:solidFill>
              <a:latin typeface="Times New Roman" panose="02020603050405020304" pitchFamily="18" charset="0"/>
              <a:cs typeface="Times New Roman" panose="02020603050405020304" pitchFamily="18" charset="0"/>
            </a:endParaRPr>
          </a:p>
          <a:p>
            <a:r>
              <a:rPr lang="en-US" sz="2000">
                <a:solidFill>
                  <a:srgbClr val="FFFFFF"/>
                </a:solidFill>
                <a:latin typeface="Times New Roman" panose="02020603050405020304" pitchFamily="18" charset="0"/>
                <a:cs typeface="Times New Roman" panose="02020603050405020304" pitchFamily="18" charset="0"/>
              </a:rPr>
              <a:t>The </a:t>
            </a:r>
            <a:r>
              <a:rPr lang="en-US" sz="2000" b="1">
                <a:solidFill>
                  <a:srgbClr val="FFFFFF"/>
                </a:solidFill>
                <a:latin typeface="Times New Roman" panose="02020603050405020304" pitchFamily="18" charset="0"/>
                <a:cs typeface="Times New Roman" panose="02020603050405020304" pitchFamily="18" charset="0"/>
              </a:rPr>
              <a:t>bias</a:t>
            </a:r>
            <a:r>
              <a:rPr lang="en-US" sz="2000">
                <a:solidFill>
                  <a:srgbClr val="FFFFFF"/>
                </a:solidFill>
                <a:latin typeface="Times New Roman" panose="02020603050405020304" pitchFamily="18" charset="0"/>
                <a:cs typeface="Times New Roman" panose="02020603050405020304" pitchFamily="18" charset="0"/>
              </a:rPr>
              <a:t> is an error from erroneous assumptions in the learning algorithm. High bias can cause an algorithm to miss the relevant relations between feature and target outputs. (underfitting); </a:t>
            </a:r>
            <a:endParaRPr lang="en-US" sz="2000">
              <a:solidFill>
                <a:srgbClr val="FFFFFF"/>
              </a:solidFill>
              <a:latin typeface="Times New Roman" panose="02020603050405020304" pitchFamily="18" charset="0"/>
              <a:cs typeface="Times New Roman" panose="02020603050405020304" pitchFamily="18" charset="0"/>
            </a:endParaRPr>
          </a:p>
          <a:p>
            <a:pPr marL="0" indent="0">
              <a:buNone/>
            </a:pPr>
            <a:endParaRPr lang="en-US" sz="2000">
              <a:solidFill>
                <a:srgbClr val="FFFFFF"/>
              </a:solidFill>
              <a:latin typeface="Times New Roman" panose="02020603050405020304" pitchFamily="18" charset="0"/>
              <a:cs typeface="Times New Roman" panose="02020603050405020304" pitchFamily="18" charset="0"/>
            </a:endParaRPr>
          </a:p>
          <a:p>
            <a:r>
              <a:rPr lang="en-US" sz="2000">
                <a:solidFill>
                  <a:srgbClr val="FFFFFF"/>
                </a:solidFill>
                <a:latin typeface="Times New Roman" panose="02020603050405020304" pitchFamily="18" charset="0"/>
                <a:cs typeface="Times New Roman" panose="02020603050405020304" pitchFamily="18" charset="0"/>
              </a:rPr>
              <a:t>The </a:t>
            </a:r>
            <a:r>
              <a:rPr lang="en-US" sz="2000" b="1">
                <a:solidFill>
                  <a:srgbClr val="FFFFFF"/>
                </a:solidFill>
                <a:latin typeface="Times New Roman" panose="02020603050405020304" pitchFamily="18" charset="0"/>
                <a:cs typeface="Times New Roman" panose="02020603050405020304" pitchFamily="18" charset="0"/>
              </a:rPr>
              <a:t>variance</a:t>
            </a:r>
            <a:r>
              <a:rPr lang="en-US" sz="2000">
                <a:solidFill>
                  <a:srgbClr val="FFFFFF"/>
                </a:solidFill>
                <a:latin typeface="Times New Roman" panose="02020603050405020304" pitchFamily="18" charset="0"/>
                <a:cs typeface="Times New Roman" panose="02020603050405020304" pitchFamily="18" charset="0"/>
              </a:rPr>
              <a:t> is an error from sensitivity to small fluctuations in the training set. High variance can cause an algorithm to model the random noise in the training data, rather than the intended outputs (overfitting).</a:t>
            </a:r>
            <a:endParaRPr lang="en-US" sz="2000">
              <a:solidFill>
                <a:srgbClr val="FFFFFF"/>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7192537" y="1402949"/>
            <a:ext cx="4313662" cy="2706824"/>
          </a:xfrm>
          <a:prstGeom prst="rect">
            <a:avLst/>
          </a:prstGeom>
        </p:spPr>
      </p:pic>
      <p:pic>
        <p:nvPicPr>
          <p:cNvPr id="5" name="Picture 4"/>
          <p:cNvPicPr>
            <a:picLocks noChangeAspect="1"/>
          </p:cNvPicPr>
          <p:nvPr/>
        </p:nvPicPr>
        <p:blipFill>
          <a:blip r:embed="rId2"/>
          <a:stretch>
            <a:fillRect/>
          </a:stretch>
        </p:blipFill>
        <p:spPr>
          <a:xfrm>
            <a:off x="7192537" y="4414870"/>
            <a:ext cx="4313663" cy="180095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36105" y="626165"/>
            <a:ext cx="3140765"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Dimension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curse</a:t>
            </a:r>
            <a:r>
              <a:rPr lang="zh-CN" altLang="en-US" sz="2000" dirty="0">
                <a:latin typeface="Times New Roman" panose="02020603050405020304" pitchFamily="18" charset="0"/>
                <a:cs typeface="Times New Roman" panose="02020603050405020304" pitchFamily="18" charset="0"/>
              </a:rPr>
              <a:t> </a:t>
            </a:r>
            <a:r>
              <a:rPr lang="zh-CN" altLang="en-US" sz="2000" dirty="0">
                <a:latin typeface="楷体" panose="02010609060101010101" pitchFamily="49" charset="-122"/>
                <a:ea typeface="楷体" panose="02010609060101010101" pitchFamily="49" charset="-122"/>
              </a:rPr>
              <a:t>维度灾难 </a:t>
            </a:r>
            <a:endParaRPr lang="en-US" dirty="0">
              <a:latin typeface="楷体" panose="02010609060101010101" pitchFamily="49" charset="-122"/>
              <a:ea typeface="楷体" panose="02010609060101010101" pitchFamily="49" charset="-122"/>
            </a:endParaRPr>
          </a:p>
        </p:txBody>
      </p:sp>
      <p:sp>
        <p:nvSpPr>
          <p:cNvPr id="5" name="Rounded Rectangle 4"/>
          <p:cNvSpPr/>
          <p:nvPr/>
        </p:nvSpPr>
        <p:spPr>
          <a:xfrm>
            <a:off x="636104" y="1683026"/>
            <a:ext cx="3140765" cy="1129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dimension</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need</a:t>
            </a:r>
            <a:endParaRPr lang="en-US" sz="2000" dirty="0">
              <a:latin typeface="Times New Roman" panose="02020603050405020304" pitchFamily="18" charset="0"/>
              <a:cs typeface="Times New Roman" panose="02020603050405020304" pitchFamily="18" charset="0"/>
            </a:endParaRPr>
          </a:p>
        </p:txBody>
      </p:sp>
      <p:pic>
        <p:nvPicPr>
          <p:cNvPr id="3074" name="Picture 2" descr="Fit curve or surface to data - MATLAB fi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87461" y="762000"/>
            <a:ext cx="7112000" cy="533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10"/>
          <p:cNvGraphicFramePr>
            <a:graphicFrameLocks noGrp="1"/>
          </p:cNvGraphicFramePr>
          <p:nvPr/>
        </p:nvGraphicFramePr>
        <p:xfrm>
          <a:off x="354495" y="3038061"/>
          <a:ext cx="3879574" cy="3623145"/>
        </p:xfrm>
        <a:graphic>
          <a:graphicData uri="http://schemas.openxmlformats.org/drawingml/2006/table">
            <a:tbl>
              <a:tblPr firstRow="1" bandRow="1">
                <a:tableStyleId>{5C22544A-7EE6-4342-B048-85BDC9FD1C3A}</a:tableStyleId>
              </a:tblPr>
              <a:tblGrid>
                <a:gridCol w="1939787"/>
                <a:gridCol w="1939787"/>
              </a:tblGrid>
              <a:tr h="567635">
                <a:tc>
                  <a:txBody>
                    <a:bodyPr/>
                    <a:lstStyle/>
                    <a:p>
                      <a:r>
                        <a:rPr lang="en-US" dirty="0"/>
                        <a:t>过拟合</a:t>
                      </a:r>
                      <a:endParaRPr lang="en-US" dirty="0"/>
                    </a:p>
                    <a:p>
                      <a:r>
                        <a:rPr lang="en-US" altLang="zh-CN" dirty="0"/>
                        <a:t>Overfitting</a:t>
                      </a:r>
                      <a:endParaRPr lang="en-US" dirty="0"/>
                    </a:p>
                  </a:txBody>
                  <a:tcPr/>
                </a:tc>
                <a:tc>
                  <a:txBody>
                    <a:bodyPr/>
                    <a:lstStyle/>
                    <a:p>
                      <a:r>
                        <a:rPr lang="en-US" dirty="0"/>
                        <a:t>欠拟合</a:t>
                      </a:r>
                      <a:endParaRPr lang="en-US" dirty="0"/>
                    </a:p>
                    <a:p>
                      <a:r>
                        <a:rPr lang="en-US" altLang="zh-CN" dirty="0"/>
                        <a:t>Underfitting</a:t>
                      </a:r>
                      <a:endParaRPr lang="en-US" dirty="0"/>
                    </a:p>
                  </a:txBody>
                  <a:tcPr/>
                </a:tc>
              </a:tr>
              <a:tr h="567635">
                <a:tc>
                  <a:txBody>
                    <a:bodyPr/>
                    <a:lstStyle/>
                    <a:p>
                      <a:r>
                        <a:rPr lang="en-US" dirty="0"/>
                        <a:t>训练数据占总体数据过少</a:t>
                      </a:r>
                      <a:endParaRPr lang="en-US" dirty="0"/>
                    </a:p>
                  </a:txBody>
                  <a:tcPr/>
                </a:tc>
                <a:tc>
                  <a:txBody>
                    <a:bodyPr/>
                    <a:lstStyle/>
                    <a:p>
                      <a:r>
                        <a:rPr lang="en-US" dirty="0"/>
                        <a:t>训练数据占总体数据过多</a:t>
                      </a:r>
                      <a:endParaRPr lang="en-US" dirty="0"/>
                    </a:p>
                  </a:txBody>
                  <a:tcPr/>
                </a:tc>
              </a:tr>
              <a:tr h="567635">
                <a:tc>
                  <a:txBody>
                    <a:bodyPr/>
                    <a:lstStyle/>
                    <a:p>
                      <a:r>
                        <a:rPr lang="en-US" dirty="0"/>
                        <a:t>模型过于复杂</a:t>
                      </a:r>
                      <a:endParaRPr lang="en-US" dirty="0"/>
                    </a:p>
                  </a:txBody>
                  <a:tcPr/>
                </a:tc>
                <a:tc>
                  <a:txBody>
                    <a:bodyPr/>
                    <a:lstStyle/>
                    <a:p>
                      <a:r>
                        <a:rPr lang="en-US" dirty="0"/>
                        <a:t>模型过于简单</a:t>
                      </a:r>
                      <a:endParaRPr lang="en-US" dirty="0"/>
                    </a:p>
                  </a:txBody>
                  <a:tcPr/>
                </a:tc>
              </a:tr>
              <a:tr h="567635">
                <a:tc>
                  <a:txBody>
                    <a:bodyPr/>
                    <a:lstStyle/>
                    <a:p>
                      <a:r>
                        <a:rPr lang="en-US" dirty="0"/>
                        <a:t>采样过于不均衡</a:t>
                      </a:r>
                      <a:endParaRPr lang="en-US" dirty="0"/>
                    </a:p>
                  </a:txBody>
                  <a:tcPr/>
                </a:tc>
                <a:tc>
                  <a:txBody>
                    <a:bodyPr/>
                    <a:lstStyle/>
                    <a:p>
                      <a:r>
                        <a:rPr lang="en-US" dirty="0"/>
                        <a:t>采样过去全部</a:t>
                      </a:r>
                      <a:endParaRPr lang="en-US" dirty="0"/>
                    </a:p>
                  </a:txBody>
                  <a:tcPr/>
                </a:tc>
              </a:tr>
              <a:tr h="567635">
                <a:tc>
                  <a:txBody>
                    <a:bodyPr/>
                    <a:lstStyle/>
                    <a:p>
                      <a:r>
                        <a:rPr lang="en-US" dirty="0"/>
                        <a:t>没有正则化</a:t>
                      </a:r>
                      <a:endParaRPr lang="en-US" dirty="0"/>
                    </a:p>
                    <a:p>
                      <a:r>
                        <a:rPr lang="en-US" altLang="zh-CN" dirty="0"/>
                        <a:t>…</a:t>
                      </a:r>
                      <a:endParaRPr lang="en-US" dirty="0"/>
                    </a:p>
                  </a:txBody>
                  <a:tcPr/>
                </a:tc>
                <a:tc>
                  <a:txBody>
                    <a:bodyPr/>
                    <a:lstStyle/>
                    <a:p>
                      <a:endParaRPr lang="en-US" dirty="0"/>
                    </a:p>
                  </a:txBody>
                  <a:tcPr/>
                </a:tc>
              </a:tr>
              <a:tr h="567635">
                <a:tc>
                  <a:txBody>
                    <a:bodyPr/>
                    <a:lstStyle/>
                    <a:p>
                      <a:endParaRPr lang="en-US" dirty="0"/>
                    </a:p>
                  </a:txBody>
                  <a:tcPr/>
                </a:tc>
                <a:tc>
                  <a:txBody>
                    <a:bodyPr/>
                    <a:lstStyle/>
                    <a:p>
                      <a:endParaRPr lang="en-US" dirty="0"/>
                    </a:p>
                  </a:txBody>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02" y="448253"/>
            <a:ext cx="10520702" cy="1325563"/>
          </a:xfrm>
        </p:spPr>
        <p:txBody>
          <a:bodyPr>
            <a:normAutofit/>
          </a:bodyPr>
          <a:lstStyle/>
          <a:p>
            <a:r>
              <a:rPr lang="en-US" sz="2800" dirty="0">
                <a:latin typeface="Times New Roman" panose="02020603050405020304" pitchFamily="18" charset="0"/>
                <a:cs typeface="Times New Roman" panose="02020603050405020304" pitchFamily="18" charset="0"/>
              </a:rPr>
              <a:t>Train</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validation,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test</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191807"/>
            <a:ext cx="4936067" cy="3985155"/>
          </a:xfrm>
        </p:spPr>
        <p:txBody>
          <a:bodyPr>
            <a:normAutofit/>
          </a:bodyPr>
          <a:lstStyle/>
          <a:p>
            <a:r>
              <a:rPr lang="en-US" altLang="zh-CN" sz="2000" dirty="0">
                <a:latin typeface="Times New Roman" panose="02020603050405020304" pitchFamily="18" charset="0"/>
                <a:cs typeface="Times New Roman" panose="02020603050405020304" pitchFamily="18" charset="0"/>
              </a:rPr>
              <a:t>Good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Memory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6417734" y="3136337"/>
            <a:ext cx="4935970" cy="20960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useBgFill="1">
        <p:nvSpPr>
          <p:cNvPr id="15"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7036" y="1467496"/>
            <a:ext cx="5908964" cy="1793053"/>
          </a:xfrm>
        </p:spPr>
        <p:txBody>
          <a:bodyPr vert="horz" lIns="91440" tIns="45720" rIns="91440" bIns="45720" rtlCol="0" anchor="b">
            <a:normAutofit/>
          </a:bodyPr>
          <a:lstStyle/>
          <a:p>
            <a:pPr algn="ctr"/>
            <a:r>
              <a:rPr lang="en-US"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Train</a:t>
            </a:r>
            <a:r>
              <a:rPr lang="en-US" altLang="zh-CN"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validation, test</a:t>
            </a:r>
            <a:endParaRPr lang="en-US"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5605" y="4275469"/>
            <a:ext cx="4798140" cy="1793053"/>
          </a:xfrm>
        </p:spPr>
        <p:txBody>
          <a:bodyPr vert="horz" lIns="91440" tIns="45720" rIns="91440" bIns="45720" rtlCol="0" anchor="t">
            <a:normAutofit/>
          </a:bodyPr>
          <a:lstStyle/>
          <a:p>
            <a:pPr marL="0" indent="0" algn="ctr">
              <a:buNone/>
            </a:pPr>
            <a:r>
              <a:rPr lang="en-US" altLang="zh-CN" dirty="0">
                <a:gradFill flip="none" rotWithShape="1">
                  <a:gsLst>
                    <a:gs pos="0">
                      <a:schemeClr val="tx1"/>
                    </a:gs>
                    <a:gs pos="100000">
                      <a:schemeClr val="tx1">
                        <a:lumMod val="75000"/>
                      </a:schemeClr>
                    </a:gs>
                  </a:gsLst>
                  <a:lin ang="5400000" scaled="0"/>
                  <a:tileRect/>
                </a:gradFill>
                <a:latin typeface="Times New Roman" panose="02020603050405020304" pitchFamily="18" charset="0"/>
                <a:cs typeface="Times New Roman" panose="02020603050405020304" pitchFamily="18" charset="0"/>
              </a:rPr>
              <a:t>Good Memory V.S Good Learning </a:t>
            </a:r>
            <a:endParaRPr lang="en-US" dirty="0">
              <a:gradFill flip="none" rotWithShape="1">
                <a:gsLst>
                  <a:gs pos="0">
                    <a:schemeClr val="tx1"/>
                  </a:gs>
                  <a:gs pos="100000">
                    <a:schemeClr val="tx1">
                      <a:lumMod val="75000"/>
                    </a:schemeClr>
                  </a:gs>
                </a:gsLst>
                <a:lin ang="5400000" scaled="0"/>
                <a:tileRect/>
              </a:gradFill>
              <a:latin typeface="Times New Roman" panose="02020603050405020304" pitchFamily="18" charset="0"/>
              <a:cs typeface="Times New Roman" panose="02020603050405020304" pitchFamily="18" charset="0"/>
            </a:endParaRPr>
          </a:p>
        </p:txBody>
      </p:sp>
      <p:sp>
        <p:nvSpPr>
          <p:cNvPr id="14" name="Rounded Rectangle 7"/>
          <p:cNvSpPr>
            <a:spLocks noGrp="1" noRot="1" noChangeAspect="1" noMove="1" noResize="1" noEditPoints="1" noAdjustHandles="1" noChangeArrowheads="1" noChangeShapeType="1" noTextEdit="1"/>
          </p:cNvSpPr>
          <p:nvPr/>
        </p:nvSpPr>
        <p:spPr>
          <a:xfrm>
            <a:off x="6229350" y="620720"/>
            <a:ext cx="5506065" cy="5597200"/>
          </a:xfrm>
          <a:prstGeom prst="roundRect">
            <a:avLst>
              <a:gd name="adj" fmla="val 2601"/>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6406678" y="1025765"/>
            <a:ext cx="5147147" cy="2676516"/>
          </a:xfrm>
          <a:prstGeom prst="rect">
            <a:avLst/>
          </a:prstGeom>
        </p:spPr>
      </p:pic>
      <p:pic>
        <p:nvPicPr>
          <p:cNvPr id="4" name="Picture 3"/>
          <p:cNvPicPr>
            <a:picLocks noChangeAspect="1"/>
          </p:cNvPicPr>
          <p:nvPr/>
        </p:nvPicPr>
        <p:blipFill>
          <a:blip r:embed="rId3"/>
          <a:stretch>
            <a:fillRect/>
          </a:stretch>
        </p:blipFill>
        <p:spPr>
          <a:xfrm>
            <a:off x="6420379" y="4364449"/>
            <a:ext cx="2479439" cy="1394684"/>
          </a:xfrm>
          <a:prstGeom prst="rect">
            <a:avLst/>
          </a:prstGeom>
        </p:spPr>
      </p:pic>
      <p:pic>
        <p:nvPicPr>
          <p:cNvPr id="6" name="Picture 5"/>
          <p:cNvPicPr>
            <a:picLocks noChangeAspect="1"/>
          </p:cNvPicPr>
          <p:nvPr/>
        </p:nvPicPr>
        <p:blipFill>
          <a:blip r:embed="rId4"/>
          <a:stretch>
            <a:fillRect/>
          </a:stretch>
        </p:blipFill>
        <p:spPr>
          <a:xfrm>
            <a:off x="9060685" y="4363387"/>
            <a:ext cx="2493140" cy="139680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8699" y="987136"/>
            <a:ext cx="517160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Framework</a:t>
            </a:r>
            <a:r>
              <a:rPr lang="zh-CN" altLang="en-US" sz="2800" dirty="0"/>
              <a:t> </a:t>
            </a:r>
            <a:r>
              <a:rPr lang="zh-CN" altLang="en-US" sz="2800" dirty="0">
                <a:latin typeface="楷体" panose="02010609060101010101" pitchFamily="49" charset="-122"/>
                <a:ea typeface="楷体" panose="02010609060101010101" pitchFamily="49" charset="-122"/>
              </a:rPr>
              <a:t>机器学习的通用框架</a:t>
            </a:r>
            <a:endParaRPr lang="en-US" sz="2800" dirty="0">
              <a:latin typeface="楷体" panose="02010609060101010101" pitchFamily="49" charset="-122"/>
              <a:ea typeface="楷体" panose="02010609060101010101" pitchFamily="49" charset="-122"/>
            </a:endParaRPr>
          </a:p>
        </p:txBody>
      </p:sp>
      <p:sp>
        <p:nvSpPr>
          <p:cNvPr id="4" name="Can 3"/>
          <p:cNvSpPr/>
          <p:nvPr/>
        </p:nvSpPr>
        <p:spPr>
          <a:xfrm>
            <a:off x="529936" y="3054924"/>
            <a:ext cx="1298863" cy="1142999"/>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Observed</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Data</a:t>
            </a:r>
            <a:endParaRPr lang="en-US" sz="20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2287346" y="3241961"/>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err="1">
                <a:latin typeface="楷体" panose="02010609060101010101" pitchFamily="49" charset="-122"/>
                <a:ea typeface="楷体" panose="02010609060101010101" pitchFamily="49" charset="-122"/>
              </a:rPr>
              <a:t>特征提取</a:t>
            </a:r>
            <a:endParaRPr lang="en-US" sz="2000" dirty="0">
              <a:latin typeface="楷体" panose="02010609060101010101" pitchFamily="49" charset="-122"/>
              <a:ea typeface="楷体"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Fe</a:t>
            </a:r>
            <a:r>
              <a:rPr lang="en-US" altLang="zh-CN" sz="2000" dirty="0" err="1">
                <a:latin typeface="Times New Roman" panose="02020603050405020304" pitchFamily="18" charset="0"/>
                <a:cs typeface="Times New Roman" panose="02020603050405020304" pitchFamily="18" charset="0"/>
              </a:rPr>
              <a:t>ature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extractor</a:t>
            </a:r>
            <a:endParaRPr lang="en-US" sz="2000"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5109798" y="3241961"/>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楷体" panose="02010609060101010101" pitchFamily="49" charset="-122"/>
                <a:ea typeface="楷体" panose="02010609060101010101" pitchFamily="49" charset="-122"/>
              </a:rPr>
              <a:t>向量</a:t>
            </a:r>
            <a:endParaRPr lang="en-US" sz="2000" dirty="0">
              <a:latin typeface="楷体" panose="02010609060101010101" pitchFamily="49" charset="-122"/>
              <a:ea typeface="楷体"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vector</a:t>
            </a:r>
            <a:endParaRPr lang="en-US"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6575330" y="3241961"/>
            <a:ext cx="1467234" cy="76892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dirty="0">
                <a:latin typeface="楷体" panose="02010609060101010101" pitchFamily="49" charset="-122"/>
                <a:ea typeface="楷体" panose="02010609060101010101" pitchFamily="49" charset="-122"/>
              </a:rPr>
              <a:t>学习</a:t>
            </a:r>
            <a:endParaRPr lang="en-US" dirty="0">
              <a:latin typeface="楷体" panose="02010609060101010101" pitchFamily="49" charset="-122"/>
              <a:ea typeface="楷体"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Lea</a:t>
            </a:r>
            <a:r>
              <a:rPr lang="en-US" altLang="zh-CN" sz="2000" dirty="0">
                <a:latin typeface="Times New Roman" panose="02020603050405020304" pitchFamily="18" charset="0"/>
                <a:cs typeface="Times New Roman" panose="02020603050405020304" pitchFamily="18" charset="0"/>
              </a:rPr>
              <a:t>r</a:t>
            </a:r>
            <a:r>
              <a:rPr lang="en-US" sz="2000" dirty="0">
                <a:latin typeface="Times New Roman" panose="02020603050405020304" pitchFamily="18" charset="0"/>
                <a:cs typeface="Times New Roman" panose="02020603050405020304" pitchFamily="18" charset="0"/>
              </a:rPr>
              <a:t>ning</a:t>
            </a:r>
            <a:endParaRPr lang="en-US" sz="2000"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8733175" y="3269667"/>
            <a:ext cx="1093576" cy="76892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8733175" y="1789067"/>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x</a:t>
            </a:r>
            <a:endParaRPr lang="en-US" sz="20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8785801" y="4537178"/>
            <a:ext cx="1096307" cy="7689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y</a:t>
            </a:r>
            <a:endParaRPr lang="en-US" sz="20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7957319" y="602672"/>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err="1">
                <a:latin typeface="楷体" panose="02010609060101010101" pitchFamily="49" charset="-122"/>
                <a:ea typeface="楷体" panose="02010609060101010101" pitchFamily="49" charset="-122"/>
              </a:rPr>
              <a:t>特征提取</a:t>
            </a:r>
            <a:endParaRPr lang="en-US" sz="2000" dirty="0">
              <a:latin typeface="楷体" panose="02010609060101010101" pitchFamily="49" charset="-122"/>
              <a:ea typeface="楷体"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Fe</a:t>
            </a:r>
            <a:r>
              <a:rPr lang="en-US" altLang="zh-CN" sz="2000" dirty="0" err="1">
                <a:latin typeface="Times New Roman" panose="02020603050405020304" pitchFamily="18" charset="0"/>
                <a:cs typeface="Times New Roman" panose="02020603050405020304" pitchFamily="18" charset="0"/>
              </a:rPr>
              <a:t>ature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extractor</a:t>
            </a:r>
            <a:endParaRPr lang="en-US" sz="2000" dirty="0">
              <a:latin typeface="Times New Roman" panose="02020603050405020304" pitchFamily="18" charset="0"/>
              <a:cs typeface="Times New Roman" panose="02020603050405020304" pitchFamily="18" charset="0"/>
            </a:endParaRPr>
          </a:p>
        </p:txBody>
      </p:sp>
      <p:sp>
        <p:nvSpPr>
          <p:cNvPr id="12" name="Can 11"/>
          <p:cNvSpPr/>
          <p:nvPr/>
        </p:nvSpPr>
        <p:spPr>
          <a:xfrm>
            <a:off x="6575330" y="450484"/>
            <a:ext cx="1049427" cy="1059872"/>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New</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Data</a:t>
            </a:r>
            <a:endParaRPr lang="en-US" sz="2000" dirty="0">
              <a:latin typeface="Times New Roman" panose="02020603050405020304" pitchFamily="18" charset="0"/>
              <a:cs typeface="Times New Roman" panose="02020603050405020304" pitchFamily="18" charset="0"/>
            </a:endParaRPr>
          </a:p>
        </p:txBody>
      </p:sp>
      <p:sp>
        <p:nvSpPr>
          <p:cNvPr id="13" name="Right Arrow 12"/>
          <p:cNvSpPr/>
          <p:nvPr/>
        </p:nvSpPr>
        <p:spPr>
          <a:xfrm>
            <a:off x="1943100"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a:off x="4829243"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309688"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8295024"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5400000">
            <a:off x="9165716" y="4268924"/>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5400000">
            <a:off x="9160467" y="2862688"/>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5400000">
            <a:off x="9160466" y="1519615"/>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671542" y="898810"/>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29936" y="5961758"/>
            <a:ext cx="786189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What</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difference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Unsupervised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endParaRPr lang="en-US" sz="2000" dirty="0">
              <a:latin typeface="Times New Roman" panose="02020603050405020304" pitchFamily="18" charset="0"/>
              <a:cs typeface="Times New Roman" panose="02020603050405020304" pitchFamily="18" charset="0"/>
            </a:endParaRPr>
          </a:p>
        </p:txBody>
      </p:sp>
      <p:sp>
        <p:nvSpPr>
          <p:cNvPr id="22" name="Rounded Rectangle 21"/>
          <p:cNvSpPr/>
          <p:nvPr/>
        </p:nvSpPr>
        <p:spPr>
          <a:xfrm>
            <a:off x="5943600" y="4237752"/>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0.21,</a:t>
            </a:r>
            <a:r>
              <a:rPr lang="zh-CN" altLang="en-US" sz="1050" dirty="0">
                <a:latin typeface="Times New Roman" panose="02020603050405020304" pitchFamily="18" charset="0"/>
                <a:cs typeface="Times New Roman" panose="02020603050405020304" pitchFamily="18" charset="0"/>
              </a:rPr>
              <a:t> </a:t>
            </a:r>
            <a:endParaRPr lang="en-US" altLang="zh-CN" sz="1050" dirty="0">
              <a:latin typeface="Times New Roman" panose="02020603050405020304" pitchFamily="18" charset="0"/>
              <a:cs typeface="Times New Roman" panose="02020603050405020304" pitchFamily="18" charset="0"/>
            </a:endParaRPr>
          </a:p>
          <a:p>
            <a:pPr algn="ctr"/>
            <a:r>
              <a:rPr lang="en-US" altLang="zh-CN" sz="1050" dirty="0">
                <a:latin typeface="Times New Roman" panose="02020603050405020304" pitchFamily="18" charset="0"/>
                <a:cs typeface="Times New Roman" panose="02020603050405020304" pitchFamily="18" charset="0"/>
              </a:rPr>
              <a:t>          0.33,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US" sz="1050" dirty="0">
              <a:latin typeface="Times New Roman" panose="02020603050405020304" pitchFamily="18" charset="0"/>
              <a:cs typeface="Times New Roman" panose="02020603050405020304" pitchFamily="18" charset="0"/>
            </a:endParaRPr>
          </a:p>
        </p:txBody>
      </p:sp>
      <p:sp>
        <p:nvSpPr>
          <p:cNvPr id="23" name="Rounded Rectangle 22"/>
          <p:cNvSpPr/>
          <p:nvPr/>
        </p:nvSpPr>
        <p:spPr>
          <a:xfrm>
            <a:off x="7624757" y="4254724"/>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endParaRPr lang="en-US" sz="1050" dirty="0">
              <a:latin typeface="Times New Roman" panose="02020603050405020304" pitchFamily="18" charset="0"/>
              <a:cs typeface="Times New Roman" panose="02020603050405020304" pitchFamily="18" charset="0"/>
            </a:endParaRPr>
          </a:p>
        </p:txBody>
      </p:sp>
      <p:sp>
        <p:nvSpPr>
          <p:cNvPr id="27" name="Rounded Rectangle 26"/>
          <p:cNvSpPr/>
          <p:nvPr/>
        </p:nvSpPr>
        <p:spPr>
          <a:xfrm>
            <a:off x="5943600" y="4753084"/>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X2</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[0.23,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r>
              <a:rPr lang="zh-CN" altLang="en-US" sz="1050" dirty="0">
                <a:latin typeface="Times New Roman" panose="02020603050405020304" pitchFamily="18" charset="0"/>
                <a:cs typeface="Times New Roman" panose="02020603050405020304" pitchFamily="18" charset="0"/>
              </a:rPr>
              <a:t> </a:t>
            </a:r>
            <a:endParaRPr lang="en-US" altLang="zh-CN" sz="1050" dirty="0">
              <a:latin typeface="Times New Roman" panose="02020603050405020304" pitchFamily="18" charset="0"/>
              <a:cs typeface="Times New Roman" panose="02020603050405020304" pitchFamily="18" charset="0"/>
            </a:endParaRPr>
          </a:p>
          <a:p>
            <a:pPr algn="ctr"/>
            <a:r>
              <a:rPr lang="en-US" altLang="zh-CN" sz="1050" dirty="0">
                <a:latin typeface="Times New Roman" panose="02020603050405020304" pitchFamily="18" charset="0"/>
                <a:cs typeface="Times New Roman" panose="02020603050405020304" pitchFamily="18" charset="0"/>
              </a:rPr>
              <a:t>          0.33,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US" sz="1050" dirty="0">
              <a:latin typeface="Times New Roman" panose="02020603050405020304" pitchFamily="18" charset="0"/>
              <a:cs typeface="Times New Roman" panose="02020603050405020304" pitchFamily="18" charset="0"/>
            </a:endParaRPr>
          </a:p>
        </p:txBody>
      </p:sp>
      <p:sp>
        <p:nvSpPr>
          <p:cNvPr id="28" name="Rounded Rectangle 27"/>
          <p:cNvSpPr/>
          <p:nvPr/>
        </p:nvSpPr>
        <p:spPr>
          <a:xfrm>
            <a:off x="7624757" y="4770056"/>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Y2</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endParaRPr lang="en-US" sz="1050" dirty="0">
              <a:latin typeface="Times New Roman" panose="02020603050405020304" pitchFamily="18" charset="0"/>
              <a:cs typeface="Times New Roman" panose="02020603050405020304" pitchFamily="18" charset="0"/>
            </a:endParaRPr>
          </a:p>
        </p:txBody>
      </p:sp>
      <p:sp>
        <p:nvSpPr>
          <p:cNvPr id="29" name="Rounded Rectangle 28"/>
          <p:cNvSpPr/>
          <p:nvPr/>
        </p:nvSpPr>
        <p:spPr>
          <a:xfrm>
            <a:off x="5943600" y="5276620"/>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[0.143,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0.87,</a:t>
            </a:r>
            <a:endParaRPr lang="en-US" altLang="zh-CN" sz="1050" dirty="0">
              <a:latin typeface="Times New Roman" panose="02020603050405020304" pitchFamily="18" charset="0"/>
              <a:cs typeface="Times New Roman" panose="02020603050405020304" pitchFamily="18" charset="0"/>
            </a:endParaRPr>
          </a:p>
          <a:p>
            <a:pPr algn="ctr"/>
            <a:r>
              <a:rPr lang="en-US" altLang="zh-CN" sz="1050" dirty="0">
                <a:latin typeface="Times New Roman" panose="02020603050405020304" pitchFamily="18" charset="0"/>
                <a:cs typeface="Times New Roman" panose="02020603050405020304" pitchFamily="18" charset="0"/>
              </a:rPr>
              <a:t>     0.1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US" sz="1050" dirty="0">
              <a:latin typeface="Times New Roman" panose="02020603050405020304" pitchFamily="18" charset="0"/>
              <a:cs typeface="Times New Roman" panose="02020603050405020304" pitchFamily="18" charset="0"/>
            </a:endParaRPr>
          </a:p>
        </p:txBody>
      </p:sp>
      <p:sp>
        <p:nvSpPr>
          <p:cNvPr id="30" name="Rounded Rectangle 29"/>
          <p:cNvSpPr/>
          <p:nvPr/>
        </p:nvSpPr>
        <p:spPr>
          <a:xfrm>
            <a:off x="7624757" y="5293592"/>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endParaRPr lang="en-US" sz="1050" dirty="0">
              <a:latin typeface="Times New Roman" panose="02020603050405020304" pitchFamily="18" charset="0"/>
              <a:cs typeface="Times New Roman" panose="02020603050405020304" pitchFamily="18" charset="0"/>
            </a:endParaRPr>
          </a:p>
        </p:txBody>
      </p:sp>
      <p:sp>
        <p:nvSpPr>
          <p:cNvPr id="31" name="Rounded Rectangle 30"/>
          <p:cNvSpPr/>
          <p:nvPr/>
        </p:nvSpPr>
        <p:spPr>
          <a:xfrm>
            <a:off x="5699760" y="4124960"/>
            <a:ext cx="3033415" cy="175768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ounded Rectangle 31"/>
          <p:cNvSpPr/>
          <p:nvPr/>
        </p:nvSpPr>
        <p:spPr>
          <a:xfrm>
            <a:off x="3131820" y="5882640"/>
            <a:ext cx="2173605" cy="59944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ounded Rectangle 32"/>
          <p:cNvSpPr/>
          <p:nvPr/>
        </p:nvSpPr>
        <p:spPr>
          <a:xfrm>
            <a:off x="5827425" y="4197923"/>
            <a:ext cx="1735592" cy="161284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ounded Rectangle 33"/>
          <p:cNvSpPr/>
          <p:nvPr/>
        </p:nvSpPr>
        <p:spPr>
          <a:xfrm>
            <a:off x="5699760" y="5969006"/>
            <a:ext cx="2715746" cy="39270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ounded Rectangle 34"/>
          <p:cNvSpPr/>
          <p:nvPr/>
        </p:nvSpPr>
        <p:spPr>
          <a:xfrm>
            <a:off x="10002132" y="4707167"/>
            <a:ext cx="1442720" cy="628423"/>
          </a:xfrm>
          <a:prstGeom prst="round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Grad</a:t>
            </a:r>
            <a:r>
              <a:rPr lang="en-US" altLang="zh-CN" sz="2000" dirty="0" err="1">
                <a:latin typeface="Times New Roman" panose="02020603050405020304" pitchFamily="18" charset="0"/>
                <a:cs typeface="Times New Roman" panose="02020603050405020304" pitchFamily="18" charset="0"/>
              </a:rPr>
              <a:t>ient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Descent</a:t>
            </a:r>
            <a:endParaRPr lang="en-US" sz="2000" dirty="0">
              <a:latin typeface="Times New Roman" panose="02020603050405020304" pitchFamily="18" charset="0"/>
              <a:cs typeface="Times New Roman" panose="02020603050405020304" pitchFamily="18" charset="0"/>
            </a:endParaRPr>
          </a:p>
        </p:txBody>
      </p:sp>
      <p:cxnSp>
        <p:nvCxnSpPr>
          <p:cNvPr id="37" name="Straight Connector 36"/>
          <p:cNvCxnSpPr>
            <a:stCxn id="35" idx="3"/>
            <a:endCxn id="31" idx="3"/>
          </p:cNvCxnSpPr>
          <p:nvPr/>
        </p:nvCxnSpPr>
        <p:spPr>
          <a:xfrm flipH="1" flipV="1">
            <a:off x="8733175" y="5003800"/>
            <a:ext cx="2711677" cy="17579"/>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p:cNvCxnSpPr>
            <a:stCxn id="35" idx="2"/>
          </p:cNvCxnSpPr>
          <p:nvPr/>
        </p:nvCxnSpPr>
        <p:spPr>
          <a:xfrm flipH="1">
            <a:off x="5382491" y="5335590"/>
            <a:ext cx="5341001" cy="660141"/>
          </a:xfrm>
          <a:prstGeom prst="line">
            <a:avLst/>
          </a:prstGeom>
        </p:spPr>
        <p:style>
          <a:lnRef idx="3">
            <a:schemeClr val="accent4"/>
          </a:lnRef>
          <a:fillRef idx="0">
            <a:schemeClr val="accent4"/>
          </a:fillRef>
          <a:effectRef idx="2">
            <a:schemeClr val="accent4"/>
          </a:effectRef>
          <a:fontRef idx="minor">
            <a:schemeClr val="tx1"/>
          </a:fontRef>
        </p:style>
      </p:cxnSp>
      <p:sp>
        <p:nvSpPr>
          <p:cNvPr id="3" name="Rounded Rectangle 2"/>
          <p:cNvSpPr/>
          <p:nvPr/>
        </p:nvSpPr>
        <p:spPr>
          <a:xfrm>
            <a:off x="10160398" y="2963466"/>
            <a:ext cx="1467234" cy="66295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dirty="0">
                <a:solidFill>
                  <a:schemeClr val="lt1"/>
                </a:solidFill>
                <a:latin typeface="Times New Roman" panose="02020603050405020304" pitchFamily="18" charset="0"/>
                <a:cs typeface="Times New Roman" panose="02020603050405020304" pitchFamily="18" charset="0"/>
              </a:rPr>
              <a:t>Loss</a:t>
            </a:r>
            <a:r>
              <a:rPr lang="zh-CN" altLang="en-US" sz="2000" dirty="0">
                <a:solidFill>
                  <a:schemeClr val="lt1"/>
                </a:solidFill>
                <a:latin typeface="Times New Roman" panose="02020603050405020304" pitchFamily="18" charset="0"/>
                <a:cs typeface="Times New Roman" panose="02020603050405020304" pitchFamily="18" charset="0"/>
              </a:rPr>
              <a:t> </a:t>
            </a:r>
            <a:r>
              <a:rPr lang="en-US" altLang="zh-CN" sz="2000" dirty="0">
                <a:solidFill>
                  <a:schemeClr val="lt1"/>
                </a:solidFill>
                <a:latin typeface="Times New Roman" panose="02020603050405020304" pitchFamily="18" charset="0"/>
                <a:cs typeface="Times New Roman" panose="02020603050405020304" pitchFamily="18" charset="0"/>
              </a:rPr>
              <a:t>function</a:t>
            </a:r>
            <a:endParaRPr lang="en-US" sz="20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5" name="Rounded Rectangle 64"/>
              <p:cNvSpPr/>
              <p:nvPr/>
            </p:nvSpPr>
            <p:spPr>
              <a:xfrm>
                <a:off x="8160969" y="2959522"/>
                <a:ext cx="507099" cy="56201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𝜃</m:t>
                      </m:r>
                    </m:oMath>
                  </m:oMathPara>
                </a14:m>
                <a:endParaRPr lang="en-US" dirty="0"/>
              </a:p>
            </p:txBody>
          </p:sp>
        </mc:Choice>
        <mc:Fallback>
          <p:sp>
            <p:nvSpPr>
              <p:cNvPr id="65" name="Rounded Rectangle 64"/>
              <p:cNvSpPr>
                <a:spLocks noRot="1" noChangeAspect="1" noMove="1" noResize="1" noEditPoints="1" noAdjustHandles="1" noChangeArrowheads="1" noChangeShapeType="1" noTextEdit="1"/>
              </p:cNvSpPr>
              <p:nvPr/>
            </p:nvSpPr>
            <p:spPr>
              <a:xfrm>
                <a:off x="8160969" y="2959522"/>
                <a:ext cx="507099" cy="562014"/>
              </a:xfrm>
              <a:prstGeom prst="roundRect">
                <a:avLst/>
              </a:prstGeom>
              <a:blipFill rotWithShape="1">
                <a:blip r:embed="rId1"/>
                <a:stretch>
                  <a:fillRect l="-1993" t="-1770" r="-1816" b="-1613"/>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77" name="Oval 76"/>
          <p:cNvSpPr/>
          <p:nvPr/>
        </p:nvSpPr>
        <p:spPr>
          <a:xfrm>
            <a:off x="7806100" y="2454771"/>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78" name="Oval 77"/>
          <p:cNvSpPr/>
          <p:nvPr/>
        </p:nvSpPr>
        <p:spPr>
          <a:xfrm>
            <a:off x="9460178" y="2811192"/>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79" name="Oval 78"/>
          <p:cNvSpPr/>
          <p:nvPr/>
        </p:nvSpPr>
        <p:spPr>
          <a:xfrm>
            <a:off x="10723492" y="2430045"/>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80" name="Oval 79"/>
          <p:cNvSpPr/>
          <p:nvPr/>
        </p:nvSpPr>
        <p:spPr>
          <a:xfrm>
            <a:off x="10250564" y="4220860"/>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81" name="Curved Left Arrow 80"/>
          <p:cNvSpPr/>
          <p:nvPr/>
        </p:nvSpPr>
        <p:spPr>
          <a:xfrm>
            <a:off x="8397433" y="2509266"/>
            <a:ext cx="3360557" cy="2079090"/>
          </a:xfrm>
          <a:prstGeom prst="curvedLeftArrow">
            <a:avLst>
              <a:gd name="adj1" fmla="val 5371"/>
              <a:gd name="adj2" fmla="val 13076"/>
              <a:gd name="adj3" fmla="val 276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82" name="Rounded Rectangle 81"/>
          <p:cNvSpPr/>
          <p:nvPr/>
        </p:nvSpPr>
        <p:spPr>
          <a:xfrm>
            <a:off x="10194831" y="3328258"/>
            <a:ext cx="1467233" cy="61237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Ac</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precision</a:t>
            </a:r>
            <a:endParaRPr lang="en-US" sz="2000" dirty="0">
              <a:latin typeface="Times New Roman" panose="02020603050405020304" pitchFamily="18" charset="0"/>
              <a:cs typeface="Times New Roman" panose="02020603050405020304" pitchFamily="18" charset="0"/>
            </a:endParaRPr>
          </a:p>
        </p:txBody>
      </p:sp>
      <p:sp>
        <p:nvSpPr>
          <p:cNvPr id="83" name="Striped Right Arrow 82"/>
          <p:cNvSpPr/>
          <p:nvPr/>
        </p:nvSpPr>
        <p:spPr>
          <a:xfrm>
            <a:off x="9805855" y="3555052"/>
            <a:ext cx="409872" cy="2341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par>
                                <p:cTn id="18" presetID="9"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dissolv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dissolv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dissolve">
                                      <p:cBhvr>
                                        <p:cTn id="33" dur="500"/>
                                        <p:tgtEl>
                                          <p:spTgt spid="7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dissolve">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dissolve">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dissolve">
                                      <p:cBhvr>
                                        <p:cTn id="48" dur="500"/>
                                        <p:tgtEl>
                                          <p:spTgt spid="8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0" fill="hold"/>
                                        <p:tgtEl>
                                          <p:spTgt spid="65"/>
                                        </p:tgtEl>
                                        <p:attrNameLst>
                                          <p:attrName>fillcolor</p:attrName>
                                        </p:attrNameLst>
                                      </p:cBhvr>
                                      <p:to>
                                        <a:schemeClr val="accent1"/>
                                      </p:to>
                                    </p:animClr>
                                    <p:set>
                                      <p:cBhvr>
                                        <p:cTn id="53" dur="1000" fill="hold"/>
                                        <p:tgtEl>
                                          <p:spTgt spid="65"/>
                                        </p:tgtEl>
                                        <p:attrNameLst>
                                          <p:attrName>fill.type</p:attrName>
                                        </p:attrNameLst>
                                      </p:cBhvr>
                                      <p:to>
                                        <p:strVal val="solid"/>
                                      </p:to>
                                    </p:set>
                                    <p:set>
                                      <p:cBhvr>
                                        <p:cTn id="54" dur="1000" fill="hold"/>
                                        <p:tgtEl>
                                          <p:spTgt spid="65"/>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78"/>
                                        </p:tgtEl>
                                        <p:attrNameLst>
                                          <p:attrName>fillcolor</p:attrName>
                                        </p:attrNameLst>
                                      </p:cBhvr>
                                      <p:to>
                                        <a:schemeClr val="accent1"/>
                                      </p:to>
                                    </p:animClr>
                                    <p:set>
                                      <p:cBhvr>
                                        <p:cTn id="57" dur="1000" fill="hold"/>
                                        <p:tgtEl>
                                          <p:spTgt spid="78"/>
                                        </p:tgtEl>
                                        <p:attrNameLst>
                                          <p:attrName>fill.type</p:attrName>
                                        </p:attrNameLst>
                                      </p:cBhvr>
                                      <p:to>
                                        <p:strVal val="solid"/>
                                      </p:to>
                                    </p:set>
                                    <p:set>
                                      <p:cBhvr>
                                        <p:cTn id="58" dur="1000" fill="hold"/>
                                        <p:tgtEl>
                                          <p:spTgt spid="78"/>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3"/>
                                        </p:tgtEl>
                                        <p:attrNameLst>
                                          <p:attrName>fillcolor</p:attrName>
                                        </p:attrNameLst>
                                      </p:cBhvr>
                                      <p:to>
                                        <a:schemeClr val="accent1"/>
                                      </p:to>
                                    </p:animClr>
                                    <p:set>
                                      <p:cBhvr>
                                        <p:cTn id="61" dur="1000" fill="hold"/>
                                        <p:tgtEl>
                                          <p:spTgt spid="3"/>
                                        </p:tgtEl>
                                        <p:attrNameLst>
                                          <p:attrName>fill.type</p:attrName>
                                        </p:attrNameLst>
                                      </p:cBhvr>
                                      <p:to>
                                        <p:strVal val="solid"/>
                                      </p:to>
                                    </p:set>
                                    <p:set>
                                      <p:cBhvr>
                                        <p:cTn id="62" dur="1000" fill="hold"/>
                                        <p:tgtEl>
                                          <p:spTgt spid="3"/>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79"/>
                                        </p:tgtEl>
                                        <p:attrNameLst>
                                          <p:attrName>fillcolor</p:attrName>
                                        </p:attrNameLst>
                                      </p:cBhvr>
                                      <p:to>
                                        <a:schemeClr val="accent1"/>
                                      </p:to>
                                    </p:animClr>
                                    <p:set>
                                      <p:cBhvr>
                                        <p:cTn id="65" dur="1000" fill="hold"/>
                                        <p:tgtEl>
                                          <p:spTgt spid="79"/>
                                        </p:tgtEl>
                                        <p:attrNameLst>
                                          <p:attrName>fill.type</p:attrName>
                                        </p:attrNameLst>
                                      </p:cBhvr>
                                      <p:to>
                                        <p:strVal val="solid"/>
                                      </p:to>
                                    </p:set>
                                    <p:set>
                                      <p:cBhvr>
                                        <p:cTn id="66" dur="1000" fill="hold"/>
                                        <p:tgtEl>
                                          <p:spTgt spid="79"/>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35"/>
                                        </p:tgtEl>
                                        <p:attrNameLst>
                                          <p:attrName>fillcolor</p:attrName>
                                        </p:attrNameLst>
                                      </p:cBhvr>
                                      <p:to>
                                        <a:schemeClr val="accent1"/>
                                      </p:to>
                                    </p:animClr>
                                    <p:set>
                                      <p:cBhvr>
                                        <p:cTn id="69" dur="1000" fill="hold"/>
                                        <p:tgtEl>
                                          <p:spTgt spid="35"/>
                                        </p:tgtEl>
                                        <p:attrNameLst>
                                          <p:attrName>fill.type</p:attrName>
                                        </p:attrNameLst>
                                      </p:cBhvr>
                                      <p:to>
                                        <p:strVal val="solid"/>
                                      </p:to>
                                    </p:set>
                                    <p:set>
                                      <p:cBhvr>
                                        <p:cTn id="70" dur="1000" fill="hold"/>
                                        <p:tgtEl>
                                          <p:spTgt spid="35"/>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80"/>
                                        </p:tgtEl>
                                        <p:attrNameLst>
                                          <p:attrName>fillcolor</p:attrName>
                                        </p:attrNameLst>
                                      </p:cBhvr>
                                      <p:to>
                                        <a:schemeClr val="accent1"/>
                                      </p:to>
                                    </p:animClr>
                                    <p:set>
                                      <p:cBhvr>
                                        <p:cTn id="73" dur="1000" fill="hold"/>
                                        <p:tgtEl>
                                          <p:spTgt spid="80"/>
                                        </p:tgtEl>
                                        <p:attrNameLst>
                                          <p:attrName>fill.type</p:attrName>
                                        </p:attrNameLst>
                                      </p:cBhvr>
                                      <p:to>
                                        <p:strVal val="solid"/>
                                      </p:to>
                                    </p:set>
                                    <p:set>
                                      <p:cBhvr>
                                        <p:cTn id="74" dur="1000" fill="hold"/>
                                        <p:tgtEl>
                                          <p:spTgt spid="80"/>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77"/>
                                        </p:tgtEl>
                                        <p:attrNameLst>
                                          <p:attrName>fillcolor</p:attrName>
                                        </p:attrNameLst>
                                      </p:cBhvr>
                                      <p:to>
                                        <a:schemeClr val="accent1"/>
                                      </p:to>
                                    </p:animClr>
                                    <p:set>
                                      <p:cBhvr>
                                        <p:cTn id="77" dur="1000" fill="hold"/>
                                        <p:tgtEl>
                                          <p:spTgt spid="77"/>
                                        </p:tgtEl>
                                        <p:attrNameLst>
                                          <p:attrName>fill.type</p:attrName>
                                        </p:attrNameLst>
                                      </p:cBhvr>
                                      <p:to>
                                        <p:strVal val="solid"/>
                                      </p:to>
                                    </p:set>
                                    <p:set>
                                      <p:cBhvr>
                                        <p:cTn id="78" dur="1000" fill="hold"/>
                                        <p:tgtEl>
                                          <p:spTgt spid="77"/>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1000" fill="hold"/>
                                        <p:tgtEl>
                                          <p:spTgt spid="40"/>
                                        </p:tgtEl>
                                        <p:attrNameLst>
                                          <p:attrName>fillcolor</p:attrName>
                                        </p:attrNameLst>
                                      </p:cBhvr>
                                      <p:to>
                                        <a:schemeClr val="accent1"/>
                                      </p:to>
                                    </p:animClr>
                                    <p:set>
                                      <p:cBhvr>
                                        <p:cTn id="81" dur="1000" fill="hold"/>
                                        <p:tgtEl>
                                          <p:spTgt spid="40"/>
                                        </p:tgtEl>
                                        <p:attrNameLst>
                                          <p:attrName>fill.type</p:attrName>
                                        </p:attrNameLst>
                                      </p:cBhvr>
                                      <p:to>
                                        <p:strVal val="solid"/>
                                      </p:to>
                                    </p:set>
                                    <p:set>
                                      <p:cBhvr>
                                        <p:cTn id="82" dur="1000" fill="hold"/>
                                        <p:tgtEl>
                                          <p:spTgt spid="40"/>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37"/>
                                        </p:tgtEl>
                                        <p:attrNameLst>
                                          <p:attrName>fillcolor</p:attrName>
                                        </p:attrNameLst>
                                      </p:cBhvr>
                                      <p:to>
                                        <a:schemeClr val="accent1"/>
                                      </p:to>
                                    </p:animClr>
                                    <p:set>
                                      <p:cBhvr>
                                        <p:cTn id="85" dur="1000" fill="hold"/>
                                        <p:tgtEl>
                                          <p:spTgt spid="37"/>
                                        </p:tgtEl>
                                        <p:attrNameLst>
                                          <p:attrName>fill.type</p:attrName>
                                        </p:attrNameLst>
                                      </p:cBhvr>
                                      <p:to>
                                        <p:strVal val="solid"/>
                                      </p:to>
                                    </p:set>
                                    <p:set>
                                      <p:cBhvr>
                                        <p:cTn id="86" dur="1000" fill="hold"/>
                                        <p:tgtEl>
                                          <p:spTgt spid="37"/>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2000" fill="hold"/>
                                        <p:tgtEl>
                                          <p:spTgt spid="81"/>
                                        </p:tgtEl>
                                        <p:attrNameLst>
                                          <p:attrName>fillcolor</p:attrName>
                                        </p:attrNameLst>
                                      </p:cBhvr>
                                      <p:to>
                                        <a:schemeClr val="accent1"/>
                                      </p:to>
                                    </p:animClr>
                                    <p:set>
                                      <p:cBhvr>
                                        <p:cTn id="91" dur="2000" fill="hold"/>
                                        <p:tgtEl>
                                          <p:spTgt spid="81"/>
                                        </p:tgtEl>
                                        <p:attrNameLst>
                                          <p:attrName>fill.type</p:attrName>
                                        </p:attrNameLst>
                                      </p:cBhvr>
                                      <p:to>
                                        <p:strVal val="solid"/>
                                      </p:to>
                                    </p:set>
                                    <p:set>
                                      <p:cBhvr>
                                        <p:cTn id="92" dur="2000" fill="hold"/>
                                        <p:tgtEl>
                                          <p:spTgt spid="81"/>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dissolve">
                                      <p:cBhvr>
                                        <p:cTn id="97" dur="500"/>
                                        <p:tgtEl>
                                          <p:spTgt spid="8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dissolve">
                                      <p:cBhvr>
                                        <p:cTn id="10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animBg="1"/>
      <p:bldP spid="65" grpId="0" animBg="1"/>
      <p:bldP spid="77" grpId="0" animBg="1"/>
      <p:bldP spid="78" grpId="0" animBg="1"/>
      <p:bldP spid="79" grpId="0" animBg="1"/>
      <p:bldP spid="80" grpId="0" animBg="1"/>
      <p:bldP spid="81" grpId="0" animBg="1"/>
      <p:bldP spid="82" grpId="0" animBg="1"/>
      <p:bldP spid="8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3643" y="609600"/>
            <a:ext cx="6743767" cy="1905000"/>
          </a:xfrm>
        </p:spPr>
        <p:txBody>
          <a:bodyPr>
            <a:normAutofit/>
          </a:bodyPr>
          <a:lstStyle/>
          <a:p>
            <a:r>
              <a:rPr lang="en-US" sz="2800" dirty="0">
                <a:latin typeface="Times New Roman" panose="02020603050405020304" pitchFamily="18" charset="0"/>
                <a:cs typeface="Times New Roman" panose="02020603050405020304" pitchFamily="18" charset="0"/>
              </a:rPr>
              <a:t>Fea</a:t>
            </a:r>
            <a:r>
              <a:rPr lang="en-US" altLang="zh-CN" sz="2800" dirty="0" err="1">
                <a:latin typeface="Times New Roman" panose="02020603050405020304" pitchFamily="18" charset="0"/>
                <a:cs typeface="Times New Roman" panose="02020603050405020304" pitchFamily="18" charset="0"/>
              </a:rPr>
              <a:t>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scaling</a:t>
            </a:r>
            <a:r>
              <a:rPr lang="zh-CN" altLang="en-US"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5" name="Picture 4" descr="Conference room table"/>
          <p:cNvPicPr>
            <a:picLocks noChangeAspect="1"/>
          </p:cNvPicPr>
          <p:nvPr/>
        </p:nvPicPr>
        <p:blipFill rotWithShape="1">
          <a:blip r:embed="rId2"/>
          <a:srcRect l="54718"/>
          <a:stretch>
            <a:fillRect/>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p:cNvSpPr>
            <a:spLocks noGrp="1"/>
          </p:cNvSpPr>
          <p:nvPr>
            <p:ph idx="1"/>
          </p:nvPr>
        </p:nvSpPr>
        <p:spPr>
          <a:xfrm>
            <a:off x="4303643" y="1413163"/>
            <a:ext cx="7046844" cy="3415749"/>
          </a:xfrm>
        </p:spPr>
        <p:txBody>
          <a:bodyPr>
            <a:normAutofit/>
          </a:bodyPr>
          <a:lstStyle/>
          <a:p>
            <a:r>
              <a:rPr lang="en-US" altLang="zh-CN" dirty="0">
                <a:latin typeface="Times New Roman" panose="02020603050405020304" pitchFamily="18" charset="0"/>
                <a:cs typeface="Times New Roman" panose="02020603050405020304" pitchFamily="18" charset="0"/>
              </a:rPr>
              <a:t>Training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split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Normalization</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standardized</a:t>
            </a:r>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One</a:t>
            </a:r>
            <a:r>
              <a:rPr lang="en-US" altLang="zh-CN" dirty="0">
                <a:latin typeface="Times New Roman" panose="02020603050405020304" pitchFamily="18" charset="0"/>
                <a:cs typeface="Times New Roman" panose="02020603050405020304" pitchFamily="18" charset="0"/>
              </a:rPr>
              <a:t>-hot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3313" y="1500442"/>
            <a:ext cx="4065105" cy="3642851"/>
          </a:xfrm>
        </p:spPr>
        <p:txBody>
          <a:bodyPr vert="horz" lIns="91440" tIns="45720" rIns="91440" bIns="45720" rtlCol="0" anchor="ctr">
            <a:normAutofit/>
          </a:bodyPr>
          <a:lstStyle/>
          <a:p>
            <a:pPr algn="ct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楷体" panose="02010609060101010101" pitchFamily="49" charset="-122"/>
                <a:ea typeface="楷体" panose="02010609060101010101" pitchFamily="49" charset="-122"/>
              </a:rPr>
              <a:t>数值归一化和标准化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Normalization and standardized </a:t>
            </a:r>
            <a:endPar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2054" name="Picture 6" descr="feature_scali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6915" y="1718394"/>
            <a:ext cx="6915663" cy="342489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sym typeface="+mn-ea"/>
              </a:rPr>
              <a:t>Max-min</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scalar</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(normalize)</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dirty="0"/>
          </a:p>
        </p:txBody>
      </p:sp>
      <p:pic>
        <p:nvPicPr>
          <p:cNvPr id="4098" name="Picture 2" descr="Normalization Formula | Step By Step Guide with Calculation Exampl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6" y="2002266"/>
            <a:ext cx="8414984" cy="37889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 Normalization - CyberH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0097" y="2002266"/>
            <a:ext cx="4361903" cy="3788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81000"/>
            <a:ext cx="9905998" cy="1905000"/>
          </a:xfrm>
        </p:spPr>
        <p:txBody>
          <a:bodyPr>
            <a:normAutofit/>
          </a:bodyPr>
          <a:lstStyle/>
          <a:p>
            <a:r>
              <a:rPr lang="en-US" sz="2800" dirty="0">
                <a:latin typeface="Times New Roman" panose="02020603050405020304" pitchFamily="18" charset="0"/>
                <a:cs typeface="Times New Roman" panose="02020603050405020304" pitchFamily="18" charset="0"/>
              </a:rPr>
              <a:t>today</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3" y="2017643"/>
            <a:ext cx="9905998" cy="3773557"/>
          </a:xfrm>
        </p:spPr>
        <p:txBody>
          <a:bodyPr anchor="ctr"/>
          <a:lstStyle/>
          <a:p>
            <a:pPr>
              <a:lnSpc>
                <a:spcPct val="200000"/>
              </a:lnSpc>
            </a:pPr>
            <a:r>
              <a:rPr lang="en-US" altLang="zh-CN" dirty="0"/>
              <a:t>1.</a:t>
            </a:r>
            <a:r>
              <a:rPr lang="zh-CN" altLang="en-US" dirty="0"/>
              <a:t> </a:t>
            </a:r>
            <a:r>
              <a:rPr lang="zh-CN" altLang="en-US" dirty="0">
                <a:latin typeface="楷体" panose="02010609060101010101" pitchFamily="49" charset="-122"/>
                <a:ea typeface="楷体" panose="02010609060101010101" pitchFamily="49" charset="-122"/>
              </a:rPr>
              <a:t>线性回归</a:t>
            </a:r>
            <a:r>
              <a:rPr lang="zh-CN" altLang="en-US" dirty="0"/>
              <a:t> </a:t>
            </a:r>
            <a:r>
              <a:rPr lang="en-US" altLang="zh-CN" dirty="0">
                <a:latin typeface="Times New Roman" panose="02020603050405020304" pitchFamily="18" charset="0"/>
                <a:cs typeface="Times New Roman" panose="02020603050405020304" pitchFamily="18" charset="0"/>
              </a:rPr>
              <a:t>linear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endParaRPr lang="en-US" altLang="zh-CN" dirty="0">
              <a:latin typeface="Times New Roman" panose="02020603050405020304" pitchFamily="18" charset="0"/>
              <a:cs typeface="Times New Roman" panose="02020603050405020304" pitchFamily="18" charset="0"/>
            </a:endParaRPr>
          </a:p>
          <a:p>
            <a:pPr>
              <a:lnSpc>
                <a:spcPct val="200000"/>
              </a:lnSpc>
            </a:pPr>
            <a:r>
              <a:rPr lang="en-US" altLang="zh-CN" dirty="0"/>
              <a:t>2.</a:t>
            </a:r>
            <a:r>
              <a:rPr lang="zh-CN" altLang="en-US" dirty="0"/>
              <a:t> </a:t>
            </a:r>
            <a:r>
              <a:rPr lang="zh-CN" altLang="en-US" dirty="0">
                <a:latin typeface="楷体" panose="02010609060101010101" pitchFamily="49" charset="-122"/>
                <a:ea typeface="楷体" panose="02010609060101010101" pitchFamily="49" charset="-122"/>
              </a:rPr>
              <a:t>逻辑回归 </a:t>
            </a:r>
            <a:r>
              <a:rPr lang="en-US" altLang="zh-CN" dirty="0">
                <a:latin typeface="Times New Roman" panose="02020603050405020304" pitchFamily="18" charset="0"/>
                <a:cs typeface="Times New Roman" panose="02020603050405020304" pitchFamily="18" charset="0"/>
              </a:rPr>
              <a:t>logistic</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endParaRPr lang="en-US" altLang="zh-CN" dirty="0">
              <a:latin typeface="Times New Roman" panose="02020603050405020304" pitchFamily="18" charset="0"/>
              <a:cs typeface="Times New Roman" panose="02020603050405020304" pitchFamily="18" charset="0"/>
            </a:endParaRPr>
          </a:p>
          <a:p>
            <a:pPr>
              <a:lnSpc>
                <a:spcPct val="200000"/>
              </a:lnSpc>
            </a:pPr>
            <a:r>
              <a:rPr lang="en-US" altLang="zh-CN" dirty="0"/>
              <a:t>3.</a:t>
            </a:r>
            <a:r>
              <a:rPr lang="zh-CN" altLang="en-US" dirty="0"/>
              <a:t> </a:t>
            </a:r>
            <a:r>
              <a:rPr lang="en-US" altLang="zh-CN" dirty="0" err="1">
                <a:latin typeface="Times New Roman" panose="02020603050405020304" pitchFamily="18" charset="0"/>
                <a:cs typeface="Times New Roman" panose="02020603050405020304" pitchFamily="18" charset="0"/>
              </a:rPr>
              <a:t>softmax</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cross-entropy</a:t>
            </a:r>
            <a:endParaRPr lang="en-US" altLang="zh-CN" dirty="0">
              <a:latin typeface="Times New Roman" panose="02020603050405020304" pitchFamily="18" charset="0"/>
              <a:cs typeface="Times New Roman" panose="02020603050405020304" pitchFamily="18" charset="0"/>
            </a:endParaRPr>
          </a:p>
          <a:p>
            <a:pPr>
              <a:lnSpc>
                <a:spcPct val="200000"/>
              </a:lnSpc>
            </a:pPr>
            <a:r>
              <a:rPr lang="en-US" altLang="zh-CN" dirty="0"/>
              <a:t>4.</a:t>
            </a:r>
            <a:r>
              <a:rPr lang="zh-CN" altLang="en-US" dirty="0"/>
              <a:t> </a:t>
            </a:r>
            <a:r>
              <a:rPr lang="zh-CN" altLang="en-US" dirty="0">
                <a:latin typeface="楷体" panose="02010609060101010101" pitchFamily="49" charset="-122"/>
                <a:ea typeface="楷体" panose="02010609060101010101" pitchFamily="49" charset="-122"/>
              </a:rPr>
              <a:t>正则化 </a:t>
            </a:r>
            <a:r>
              <a:rPr lang="en-US" altLang="zh-CN" dirty="0">
                <a:latin typeface="Times New Roman" panose="02020603050405020304" pitchFamily="18" charset="0"/>
                <a:cs typeface="Times New Roman" panose="02020603050405020304" pitchFamily="18" charset="0"/>
              </a:rPr>
              <a:t>regularization</a:t>
            </a:r>
            <a:endParaRPr lang="en-US" altLang="zh-CN" dirty="0">
              <a:latin typeface="Times New Roman" panose="02020603050405020304" pitchFamily="18" charset="0"/>
              <a:cs typeface="Times New Roman" panose="02020603050405020304" pitchFamily="18" charset="0"/>
            </a:endParaRPr>
          </a:p>
          <a:p>
            <a:pPr>
              <a:lnSpc>
                <a:spcPct val="200000"/>
              </a:lnSpc>
            </a:pPr>
            <a:r>
              <a:rPr lang="en-US" altLang="zh-CN" dirty="0"/>
              <a:t>5.</a:t>
            </a:r>
            <a:r>
              <a:rPr lang="zh-CN" altLang="en-US" dirty="0"/>
              <a:t> </a:t>
            </a:r>
            <a:r>
              <a:rPr lang="zh-CN" altLang="en-US" dirty="0">
                <a:latin typeface="楷体" panose="02010609060101010101" pitchFamily="49" charset="-122"/>
                <a:ea typeface="楷体" panose="02010609060101010101" pitchFamily="49" charset="-122"/>
              </a:rPr>
              <a:t>交叉验证 </a:t>
            </a:r>
            <a:r>
              <a:rPr lang="en-US" altLang="zh-CN" dirty="0">
                <a:latin typeface="Times New Roman" panose="02020603050405020304" pitchFamily="18" charset="0"/>
                <a:cs typeface="Times New Roman" panose="02020603050405020304" pitchFamily="18" charset="0"/>
              </a:rPr>
              <a:t>cross-validation</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0" y="609599"/>
            <a:ext cx="5435760" cy="2009775"/>
          </a:xfrm>
        </p:spPr>
        <p:txBody>
          <a:bodyPr>
            <a:normAutofit/>
          </a:bodyPr>
          <a:lstStyle/>
          <a:p>
            <a:pPr algn="ctr"/>
            <a:r>
              <a:rPr lang="en-US" sz="2800" dirty="0">
                <a:latin typeface="Times New Roman" panose="02020603050405020304" pitchFamily="18" charset="0"/>
                <a:cs typeface="Times New Roman" panose="02020603050405020304" pitchFamily="18" charset="0"/>
              </a:rPr>
              <a:t>Data</a:t>
            </a:r>
            <a:r>
              <a:rPr lang="zh-CN" altLang="en-US" sz="2800" dirty="0">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standardized</a:t>
            </a:r>
            <a:endParaRPr lang="en-US" sz="2800" dirty="0">
              <a:latin typeface="Times New Roman" panose="02020603050405020304" pitchFamily="18" charset="0"/>
              <a:cs typeface="Times New Roman" panose="02020603050405020304" pitchFamily="18" charset="0"/>
            </a:endParaRPr>
          </a:p>
        </p:txBody>
      </p:sp>
      <p:pic>
        <p:nvPicPr>
          <p:cNvPr id="5124" name="Picture 4" descr="Normalization vs Standardization — Quantitative analysis | by Shay Geller |  Towards Data Scienc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739" y="808416"/>
            <a:ext cx="4765597" cy="1858582"/>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5122" name="Picture 2" descr="Understanding Standard Normal Distribution | 365 Data Scienc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739" y="2947481"/>
            <a:ext cx="4765597" cy="235897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0" y="2774425"/>
            <a:ext cx="5435760" cy="3288445"/>
          </a:xfrm>
        </p:spPr>
        <p:txBody>
          <a:bodyPr>
            <a:normAutofit/>
          </a:bodyPr>
          <a:lstStyle/>
          <a:p>
            <a:endParaRPr lang="en-US"/>
          </a:p>
        </p:txBody>
      </p:sp>
      <p:pic>
        <p:nvPicPr>
          <p:cNvPr id="5126" name="Picture 6" descr="Scaling vs Normalization"/>
          <p:cNvPicPr>
            <a:picLocks noChangeAspect="1" noChangeArrowheads="1"/>
          </p:cNvPicPr>
          <p:nvPr/>
        </p:nvPicPr>
        <p:blipFill rotWithShape="1">
          <a:blip r:embed="rId4">
            <a:extLst>
              <a:ext uri="{28A0092B-C50C-407E-A947-70E740481C1C}">
                <a14:useLocalDpi xmlns:a14="http://schemas.microsoft.com/office/drawing/2010/main" val="0"/>
              </a:ext>
            </a:extLst>
          </a:blip>
          <a:srcRect l="587" t="10226" r="-587" b="4815"/>
          <a:stretch>
            <a:fillRect/>
          </a:stretch>
        </p:blipFill>
        <p:spPr bwMode="auto">
          <a:xfrm>
            <a:off x="6095999" y="2786258"/>
            <a:ext cx="5435759" cy="3463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dissolve">
                                      <p:cBhvr>
                                        <p:cTn id="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alphaModFix amt="35000"/>
          </a:blip>
          <a:srcRect b="13128"/>
          <a:stretch>
            <a:fillRect/>
          </a:stretch>
        </p:blipFill>
        <p:spPr>
          <a:xfrm>
            <a:off x="20" y="10"/>
            <a:ext cx="12191981" cy="6857990"/>
          </a:xfrm>
          <a:prstGeom prst="rect">
            <a:avLst/>
          </a:prstGeom>
        </p:spPr>
      </p:pic>
      <p:sp>
        <p:nvSpPr>
          <p:cNvPr id="2" name="Title 1"/>
          <p:cNvSpPr>
            <a:spLocks noGrp="1"/>
          </p:cNvSpPr>
          <p:nvPr>
            <p:ph type="title"/>
          </p:nvPr>
        </p:nvSpPr>
        <p:spPr>
          <a:xfrm>
            <a:off x="6476772" y="1144980"/>
            <a:ext cx="5063458" cy="1560716"/>
          </a:xfrm>
        </p:spPr>
        <p:txBody>
          <a:bodyPr>
            <a:normAutofit/>
          </a:bodyPr>
          <a:lstStyle/>
          <a:p>
            <a:r>
              <a:rPr lang="en-US" altLang="zh-CN" sz="2800" dirty="0">
                <a:solidFill>
                  <a:schemeClr val="tx1"/>
                </a:solidFill>
                <a:latin typeface="Times New Roman" panose="02020603050405020304" pitchFamily="18" charset="0"/>
                <a:cs typeface="Times New Roman" panose="02020603050405020304" pitchFamily="18" charset="0"/>
              </a:rPr>
              <a:t>The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problem</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from</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err="1">
                <a:solidFill>
                  <a:schemeClr val="tx1"/>
                </a:solidFill>
                <a:latin typeface="Times New Roman" panose="02020603050405020304" pitchFamily="18" charset="0"/>
                <a:cs typeface="Times New Roman" panose="02020603050405020304" pitchFamily="18" charset="0"/>
              </a:rPr>
              <a:t>homwwork</a:t>
            </a:r>
            <a:r>
              <a:rPr lang="en-US" altLang="zh-CN" sz="2800" dirty="0">
                <a:solidFill>
                  <a:schemeClr val="tx1"/>
                </a:solidFill>
                <a:latin typeface="Times New Roman" panose="02020603050405020304" pitchFamily="18" charset="0"/>
                <a:cs typeface="Times New Roman" panose="02020603050405020304" pitchFamily="18" charset="0"/>
              </a:rPr>
              <a:t>:</a:t>
            </a:r>
            <a:br>
              <a:rPr lang="en-US" altLang="zh-CN"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One</a:t>
            </a:r>
            <a:r>
              <a:rPr lang="en-US" altLang="zh-CN" sz="2800" dirty="0">
                <a:solidFill>
                  <a:schemeClr val="tx1"/>
                </a:solidFill>
                <a:latin typeface="Times New Roman" panose="02020603050405020304" pitchFamily="18" charset="0"/>
                <a:cs typeface="Times New Roman" panose="02020603050405020304" pitchFamily="18" charset="0"/>
              </a:rPr>
              <a:t>-hot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coding</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14" name="Freeform: Shape 13"/>
          <p:cNvSpPr>
            <a:spLocks noGrp="1" noRot="1" noChangeAspect="1" noMove="1" noResize="1" noEditPoints="1" noAdjustHandles="1" noChangeArrowheads="1" noChangeShapeType="1" noTextEdit="1"/>
          </p:cNvSpPr>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p:cNvPicPr>
            <a:picLocks noChangeAspect="1"/>
          </p:cNvPicPr>
          <p:nvPr/>
        </p:nvPicPr>
        <p:blipFill rotWithShape="1">
          <a:blip r:embed="rId3"/>
          <a:srcRect l="8439" r="16205" b="-2"/>
          <a:stretch>
            <a:fillRect/>
          </a:stretch>
        </p:blipFill>
        <p:spPr>
          <a:xfrm>
            <a:off x="870090" y="-5"/>
            <a:ext cx="4572000" cy="3867912"/>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16" name="Freeform: Shape 15"/>
          <p:cNvSpPr>
            <a:spLocks noGrp="1" noRot="1" noChangeAspect="1" noMove="1" noResize="1" noEditPoints="1" noAdjustHandles="1" noChangeArrowheads="1" noChangeShapeType="1" noTextEdit="1"/>
          </p:cNvSpPr>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rotWithShape="1">
          <a:blip r:embed="rId4"/>
          <a:srcRect t="677"/>
          <a:stretch>
            <a:fillRect/>
          </a:stretch>
        </p:blipFill>
        <p:spPr>
          <a:xfrm>
            <a:off x="870090" y="4405842"/>
            <a:ext cx="4572000" cy="245215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18" name="Freeform: Shape 17"/>
          <p:cNvSpPr>
            <a:spLocks noGrp="1" noRot="1" noChangeAspect="1" noMove="1" noResize="1" noEditPoints="1" noAdjustHandles="1" noChangeArrowheads="1" noChangeShapeType="1" noTextEdit="1"/>
          </p:cNvSpPr>
          <p:nvPr/>
        </p:nvSpPr>
        <p:spPr>
          <a:xfrm rot="5400000">
            <a:off x="195330" y="1517433"/>
            <a:ext cx="3329361" cy="3823134"/>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p:cNvPicPr>
            <a:picLocks noChangeAspect="1"/>
          </p:cNvPicPr>
          <p:nvPr/>
        </p:nvPicPr>
        <p:blipFill rotWithShape="1">
          <a:blip r:embed="rId5"/>
          <a:srcRect r="3351" b="-3"/>
          <a:stretch>
            <a:fillRect/>
          </a:stretch>
        </p:blipFill>
        <p:spPr>
          <a:xfrm>
            <a:off x="-51557" y="1929384"/>
            <a:ext cx="3657600" cy="2999232"/>
          </a:xfrm>
          <a:custGeom>
            <a:avLst/>
            <a:gdLst/>
            <a:ahLst/>
            <a:cxnLst/>
            <a:rect l="l" t="t" r="r" b="b"/>
            <a:pathLst>
              <a:path w="3657600" h="2999232">
                <a:moveTo>
                  <a:pt x="0" y="0"/>
                </a:moveTo>
                <a:lnTo>
                  <a:pt x="3490401" y="0"/>
                </a:lnTo>
                <a:cubicBezTo>
                  <a:pt x="3582743" y="0"/>
                  <a:pt x="3657600" y="59889"/>
                  <a:pt x="3657600" y="133766"/>
                </a:cubicBezTo>
                <a:lnTo>
                  <a:pt x="3657600" y="2865466"/>
                </a:lnTo>
                <a:cubicBezTo>
                  <a:pt x="3657600" y="2939343"/>
                  <a:pt x="3582743" y="2999232"/>
                  <a:pt x="3490401" y="2999232"/>
                </a:cubicBezTo>
                <a:lnTo>
                  <a:pt x="0" y="2999232"/>
                </a:lnTo>
                <a:close/>
              </a:path>
            </a:pathLst>
          </a:custGeom>
        </p:spPr>
      </p:pic>
      <p:sp>
        <p:nvSpPr>
          <p:cNvPr id="3" name="Content Placeholder 2"/>
          <p:cNvSpPr>
            <a:spLocks noGrp="1"/>
          </p:cNvSpPr>
          <p:nvPr>
            <p:ph idx="1"/>
          </p:nvPr>
        </p:nvSpPr>
        <p:spPr>
          <a:xfrm>
            <a:off x="6476772" y="2978639"/>
            <a:ext cx="5063457" cy="2729196"/>
          </a:xfrm>
        </p:spPr>
        <p:txBody>
          <a:bodyPr>
            <a:normAutofit/>
          </a:bodyPr>
          <a:lstStyle/>
          <a:p>
            <a:pPr>
              <a:buClr>
                <a:srgbClr val="F89E0D"/>
              </a:buClr>
            </a:pPr>
            <a:r>
              <a:rPr lang="en-US" dirty="0">
                <a:solidFill>
                  <a:schemeClr val="tx1"/>
                </a:solidFill>
                <a:latin typeface="Times New Roman" panose="02020603050405020304" pitchFamily="18" charset="0"/>
                <a:cs typeface="Times New Roman" panose="02020603050405020304" pitchFamily="18" charset="0"/>
              </a:rPr>
              <a:t>All</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are</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numbers</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6717" y="409184"/>
            <a:ext cx="6393115" cy="1828800"/>
          </a:xfrm>
        </p:spPr>
        <p:txBody>
          <a:bodyPr>
            <a:normAutofit/>
          </a:bodyPr>
          <a:lstStyle/>
          <a:p>
            <a:r>
              <a:rPr lang="en-US" altLang="zh-CN" sz="2800" dirty="0">
                <a:latin typeface="Times New Roman" panose="02020603050405020304" pitchFamily="18" charset="0"/>
                <a:cs typeface="Times New Roman" panose="02020603050405020304" pitchFamily="18" charset="0"/>
              </a:rPr>
              <a:t>Categorical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&amp;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Numerical</a:t>
            </a:r>
            <a:endParaRPr lang="en-US"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9562" r="6644" b="-3"/>
          <a:stretch>
            <a:fillRect/>
          </a:stretch>
        </p:blipFill>
        <p:spPr>
          <a:xfrm>
            <a:off x="1010936" y="572469"/>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5" name="Picture 4"/>
          <p:cNvPicPr>
            <a:picLocks noChangeAspect="1"/>
          </p:cNvPicPr>
          <p:nvPr/>
        </p:nvPicPr>
        <p:blipFill rotWithShape="1">
          <a:blip r:embed="rId3"/>
          <a:srcRect l="24077" r="13081" b="2"/>
          <a:stretch>
            <a:fillRect/>
          </a:stretch>
        </p:blipFill>
        <p:spPr>
          <a:xfrm>
            <a:off x="1007930" y="3429967"/>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2" name="Content Placeholder 11"/>
          <p:cNvSpPr>
            <a:spLocks noGrp="1"/>
          </p:cNvSpPr>
          <p:nvPr>
            <p:ph idx="1"/>
          </p:nvPr>
        </p:nvSpPr>
        <p:spPr>
          <a:xfrm>
            <a:off x="4616717" y="2237984"/>
            <a:ext cx="6393116" cy="3978727"/>
          </a:xfrm>
        </p:spPr>
        <p:txBody>
          <a:bodyPr>
            <a:normAutofit/>
          </a:bodyPr>
          <a:lstStyle/>
          <a:p>
            <a:r>
              <a:rPr lang="en-US" dirty="0">
                <a:latin typeface="Times New Roman" panose="02020603050405020304" pitchFamily="18" charset="0"/>
                <a:cs typeface="Times New Roman" panose="02020603050405020304" pitchFamily="18" charset="0"/>
              </a:rPr>
              <a:t>Wha</a:t>
            </a:r>
            <a:r>
              <a:rPr lang="en-US" altLang="zh-CN" dirty="0">
                <a:latin typeface="Times New Roman" panose="02020603050405020304" pitchFamily="18" charset="0"/>
                <a:cs typeface="Times New Roman" panose="02020603050405020304" pitchFamily="18" charset="0"/>
              </a:rPr>
              <a:t>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different?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4576" r="17399" b="-1"/>
          <a:stretch>
            <a:fillRect/>
          </a:stretch>
        </p:blipFill>
        <p:spPr>
          <a:xfrm>
            <a:off x="707739" y="2717975"/>
            <a:ext cx="4765597"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4" name="Picture 3"/>
          <p:cNvPicPr>
            <a:picLocks noChangeAspect="1"/>
          </p:cNvPicPr>
          <p:nvPr/>
        </p:nvPicPr>
        <p:blipFill rotWithShape="1">
          <a:blip r:embed="rId3"/>
          <a:srcRect t="11894"/>
          <a:stretch>
            <a:fillRect/>
          </a:stretch>
        </p:blipFill>
        <p:spPr>
          <a:xfrm>
            <a:off x="707739" y="609600"/>
            <a:ext cx="4765597"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p:cNvSpPr>
            <a:spLocks noGrp="1"/>
          </p:cNvSpPr>
          <p:nvPr>
            <p:ph idx="1"/>
          </p:nvPr>
        </p:nvSpPr>
        <p:spPr>
          <a:xfrm>
            <a:off x="6096000" y="1427538"/>
            <a:ext cx="5435760" cy="3288445"/>
          </a:xfrm>
        </p:spPr>
        <p:txBody>
          <a:bodyPr>
            <a:noAutofit/>
          </a:bodyPr>
          <a:lstStyle/>
          <a:p>
            <a:pPr>
              <a:lnSpc>
                <a:spcPct val="90000"/>
              </a:lnSpc>
            </a:pPr>
            <a:r>
              <a:rPr lang="en-US" altLang="zh-CN" dirty="0">
                <a:latin typeface="Times New Roman" panose="02020603050405020304" pitchFamily="18" charset="0"/>
                <a:cs typeface="Times New Roman" panose="02020603050405020304" pitchFamily="18" charset="0"/>
              </a:rPr>
              <a:t>Categorical</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compared</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sorted</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just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lvl="1" indent="0">
              <a:lnSpc>
                <a:spcPct val="90000"/>
              </a:lnSpc>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representation</a:t>
            </a:r>
            <a:endParaRPr lang="en-US" altLang="zh-CN" sz="2000" dirty="0">
              <a:latin typeface="Times New Roman" panose="02020603050405020304" pitchFamily="18" charset="0"/>
              <a:cs typeface="Times New Roman" panose="02020603050405020304" pitchFamily="18" charset="0"/>
            </a:endParaRPr>
          </a:p>
          <a:p>
            <a:pPr marL="457200" lvl="1" indent="0">
              <a:lnSpc>
                <a:spcPct val="90000"/>
              </a:lnSpc>
              <a:buNone/>
            </a:pPr>
            <a:endParaRPr lang="en-US" sz="2000" dirty="0">
              <a:latin typeface="Times New Roman" panose="02020603050405020304" pitchFamily="18" charset="0"/>
              <a:cs typeface="Times New Roman" panose="02020603050405020304" pitchFamily="18" charset="0"/>
            </a:endParaRPr>
          </a:p>
          <a:p>
            <a:pPr>
              <a:lnSpc>
                <a:spcPct val="90000"/>
              </a:lnSpc>
            </a:pPr>
            <a:r>
              <a:rPr lang="en-US" altLang="zh-CN" dirty="0">
                <a:latin typeface="Times New Roman" panose="02020603050405020304" pitchFamily="18" charset="0"/>
                <a:cs typeface="Times New Roman" panose="02020603050405020304" pitchFamily="18" charset="0"/>
              </a:rPr>
              <a:t>Numerical</a:t>
            </a:r>
            <a:endParaRPr lang="en-US" altLang="zh-CN"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compared</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sorted</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attribute</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85952" y="2133600"/>
            <a:ext cx="3369133" cy="1613160"/>
          </a:xfrm>
        </p:spPr>
        <p:txBody>
          <a:bodyPr vert="horz" lIns="91440" tIns="45720" rIns="91440" bIns="45720" rtlCol="0" anchor="b">
            <a:normAutofit/>
          </a:bodyPr>
          <a:lstStyle/>
          <a:p>
            <a:pPr algn="ctr"/>
            <a:r>
              <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W</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hy it counts?</a:t>
            </a:r>
            <a:endPar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79" y="669837"/>
            <a:ext cx="9905998" cy="1905000"/>
          </a:xfrm>
        </p:spPr>
        <p:txBody>
          <a:bodyPr>
            <a:normAutofit/>
          </a:bodyPr>
          <a:lstStyle/>
          <a:p>
            <a:r>
              <a:rPr lang="en-US" altLang="zh-CN" sz="2800" dirty="0">
                <a:solidFill>
                  <a:schemeClr val="tx2">
                    <a:lumMod val="90000"/>
                  </a:schemeClr>
                </a:solidFill>
                <a:latin typeface="Times New Roman" panose="02020603050405020304" pitchFamily="18" charset="0"/>
                <a:cs typeface="Times New Roman" panose="02020603050405020304" pitchFamily="18" charset="0"/>
              </a:rPr>
              <a:t>One-Hot</a:t>
            </a:r>
            <a:r>
              <a:rPr lang="zh-CN" altLang="en-US" sz="2800" dirty="0">
                <a:solidFill>
                  <a:schemeClr val="tx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tx2">
                    <a:lumMod val="90000"/>
                  </a:schemeClr>
                </a:solidFill>
                <a:latin typeface="Times New Roman" panose="02020603050405020304" pitchFamily="18" charset="0"/>
                <a:cs typeface="Times New Roman" panose="02020603050405020304" pitchFamily="18" charset="0"/>
              </a:rPr>
              <a:t>and</a:t>
            </a:r>
            <a:r>
              <a:rPr lang="zh-CN" altLang="en-US" sz="2800" dirty="0">
                <a:solidFill>
                  <a:schemeClr val="tx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tx2">
                    <a:lumMod val="90000"/>
                  </a:schemeClr>
                </a:solidFill>
                <a:latin typeface="Times New Roman" panose="02020603050405020304" pitchFamily="18" charset="0"/>
                <a:cs typeface="Times New Roman" panose="02020603050405020304" pitchFamily="18" charset="0"/>
              </a:rPr>
              <a:t>Embedding</a:t>
            </a:r>
            <a:endParaRPr lang="en-US" sz="2800" dirty="0">
              <a:solidFill>
                <a:schemeClr val="tx2">
                  <a:lumMod val="9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stretch>
            <a:fillRect/>
          </a:stretch>
        </p:blipFill>
        <p:spPr>
          <a:xfrm>
            <a:off x="746271" y="2482675"/>
            <a:ext cx="5136448" cy="2865437"/>
          </a:xfrm>
          <a:prstGeom prst="rect">
            <a:avLst/>
          </a:prstGeom>
        </p:spPr>
      </p:pic>
      <p:pic>
        <p:nvPicPr>
          <p:cNvPr id="6" name="Picture 5"/>
          <p:cNvPicPr>
            <a:picLocks noChangeAspect="1"/>
          </p:cNvPicPr>
          <p:nvPr/>
        </p:nvPicPr>
        <p:blipFill>
          <a:blip r:embed="rId2"/>
          <a:stretch>
            <a:fillRect/>
          </a:stretch>
        </p:blipFill>
        <p:spPr>
          <a:xfrm>
            <a:off x="5983871" y="2482675"/>
            <a:ext cx="5094111" cy="28654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3643" y="609600"/>
            <a:ext cx="6743767" cy="1905000"/>
          </a:xfrm>
        </p:spPr>
        <p:txBody>
          <a:bodyPr>
            <a:normAutofit/>
          </a:bodyPr>
          <a:lstStyle/>
          <a:p>
            <a:r>
              <a:rPr lang="en-US" sz="2800" dirty="0">
                <a:latin typeface="Times New Roman" panose="02020603050405020304" pitchFamily="18" charset="0"/>
                <a:cs typeface="Times New Roman" panose="02020603050405020304" pitchFamily="18" charset="0"/>
              </a:rPr>
              <a:t>Pro</a:t>
            </a:r>
            <a:r>
              <a:rPr lang="en-US" altLang="zh-CN" sz="2800" dirty="0" err="1">
                <a:latin typeface="Times New Roman" panose="02020603050405020304" pitchFamily="18" charset="0"/>
                <a:cs typeface="Times New Roman" panose="02020603050405020304" pitchFamily="18" charset="0"/>
              </a:rPr>
              <a:t>gramminig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03-02</a:t>
            </a:r>
            <a:endParaRPr lang="en-US" sz="2800" dirty="0">
              <a:latin typeface="Times New Roman" panose="02020603050405020304" pitchFamily="18" charset="0"/>
              <a:cs typeface="Times New Roman" panose="02020603050405020304" pitchFamily="18" charset="0"/>
            </a:endParaRPr>
          </a:p>
        </p:txBody>
      </p:sp>
      <p:pic>
        <p:nvPicPr>
          <p:cNvPr id="5" name="Picture 4" descr="Exclamation mark on a yellow background"/>
          <p:cNvPicPr>
            <a:picLocks noChangeAspect="1"/>
          </p:cNvPicPr>
          <p:nvPr/>
        </p:nvPicPr>
        <p:blipFill rotWithShape="1">
          <a:blip r:embed="rId2"/>
          <a:srcRect l="37075" r="24872"/>
          <a:stretch>
            <a:fillRect/>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p:cNvSpPr>
            <a:spLocks noGrp="1"/>
          </p:cNvSpPr>
          <p:nvPr>
            <p:ph idx="1"/>
          </p:nvPr>
        </p:nvSpPr>
        <p:spPr>
          <a:xfrm>
            <a:off x="4303643" y="2078181"/>
            <a:ext cx="7046844" cy="3415749"/>
          </a:xfrm>
        </p:spPr>
        <p:txBody>
          <a:bodyPr>
            <a:normAutofit/>
          </a:bodyPr>
          <a:lstStyle/>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one-hot</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normalization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standardized</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pic>
        <p:nvPicPr>
          <p:cNvPr id="3074" name="Picture 2" descr="Banner Are You Ready Illustration Royalty Free Cliparts, Vectors, And Stock  Illustration. Image 93168842."/>
          <p:cNvPicPr>
            <a:picLocks noChangeAspect="1" noChangeArrowheads="1"/>
          </p:cNvPicPr>
          <p:nvPr/>
        </p:nvPicPr>
        <p:blipFill rotWithShape="1">
          <a:blip r:embed="rId2">
            <a:extLst>
              <a:ext uri="{28A0092B-C50C-407E-A947-70E740481C1C}">
                <a14:useLocalDpi xmlns:a14="http://schemas.microsoft.com/office/drawing/2010/main" val="0"/>
              </a:ext>
            </a:extLst>
          </a:blip>
          <a:srcRect l="22779" r="33081" b="1"/>
          <a:stretch>
            <a:fillRect/>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229501" y="850555"/>
            <a:ext cx="7636917" cy="4747056"/>
          </a:xfrm>
        </p:spPr>
        <p:txBody>
          <a:bodyPr>
            <a:normAutofit/>
          </a:bodyPr>
          <a:lstStyle/>
          <a:p>
            <a:r>
              <a:rPr lang="en-US" sz="2800" dirty="0">
                <a:latin typeface="Times New Roman" panose="02020603050405020304" pitchFamily="18" charset="0"/>
                <a:cs typeface="Times New Roman" panose="02020603050405020304" pitchFamily="18" charset="0"/>
              </a:rPr>
              <a:t>NOW</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read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for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whole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classification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task</a:t>
            </a:r>
            <a:r>
              <a:rPr lang="zh-CN" altLang="en-US"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endParaRPr lang="en-US" sz="2800" dirty="0"/>
          </a:p>
          <a:p>
            <a:r>
              <a:rPr lang="en-US" sz="2800" dirty="0" err="1">
                <a:latin typeface="楷体" panose="02010609060101010101" pitchFamily="49" charset="-122"/>
                <a:ea typeface="楷体" panose="02010609060101010101" pitchFamily="49" charset="-122"/>
              </a:rPr>
              <a:t>现在我们已经做好准备解决完整的分类问题了</a:t>
            </a:r>
            <a:endParaRPr lang="en-US" sz="2800" dirty="0">
              <a:latin typeface="楷体" panose="02010609060101010101" pitchFamily="49" charset="-122"/>
              <a:ea typeface="楷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Pro</a:t>
            </a:r>
            <a:r>
              <a:rPr lang="en-US" altLang="zh-CN" sz="2800" dirty="0">
                <a:latin typeface="Times New Roman" panose="02020603050405020304" pitchFamily="18" charset="0"/>
                <a:cs typeface="Times New Roman" panose="02020603050405020304" pitchFamily="18" charset="0"/>
              </a:rPr>
              <a:t>gramming-04-01</a:t>
            </a:r>
            <a:br>
              <a:rPr lang="en-US" altLang="zh-CN"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Linear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regression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principle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method</a:t>
            </a:r>
            <a:r>
              <a:rPr lang="zh-CN" altLang="en-US"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3" y="2666999"/>
            <a:ext cx="9905998" cy="2341419"/>
          </a:xfrm>
        </p:spPr>
        <p:txBody>
          <a:bodyPr/>
          <a:lstStyle/>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implement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solve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house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price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problem</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scikit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Programming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04-</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02</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Binary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classification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problem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altLang="zh-CN" dirty="0" err="1">
                <a:latin typeface="Times New Roman" panose="02020603050405020304" pitchFamily="18" charset="0"/>
                <a:cs typeface="Times New Roman" panose="02020603050405020304" pitchFamily="18" charset="0"/>
              </a:rPr>
              <a:t>Biniary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digital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classification</a:t>
            </a:r>
            <a:endParaRPr lang="en-US" dirty="0">
              <a:latin typeface="Times New Roman" panose="02020603050405020304" pitchFamily="18" charset="0"/>
              <a:cs typeface="Times New Roman" panose="02020603050405020304" pitchFamily="18" charset="0"/>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4835" y="3575049"/>
            <a:ext cx="2768600" cy="130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p:cNvSpPr>
            <a:spLocks noGrp="1" noRot="1" noChangeAspect="1" noMove="1" noResize="1" noEditPoints="1" noAdjustHandles="1" noChangeArrowheads="1" noChangeShapeType="1" noTextEdit="1"/>
          </p:cNvSpPr>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6" name="Picture 4" descr="Diabetes: Symptoms, treatment, and early diagnosis"/>
          <p:cNvPicPr>
            <a:picLocks noChangeAspect="1" noChangeArrowheads="1"/>
          </p:cNvPicPr>
          <p:nvPr/>
        </p:nvPicPr>
        <p:blipFill rotWithShape="1">
          <a:blip r:embed="rId1">
            <a:extLst>
              <a:ext uri="{28A0092B-C50C-407E-A947-70E740481C1C}">
                <a14:useLocalDpi xmlns:a14="http://schemas.microsoft.com/office/drawing/2010/main" val="0"/>
              </a:ext>
            </a:extLst>
          </a:blip>
          <a:srcRect t="7274" r="-2" b="13067"/>
          <a:stretch>
            <a:fillRect/>
          </a:stretch>
        </p:blipFill>
        <p:spPr bwMode="auto">
          <a:xfrm>
            <a:off x="321730" y="321732"/>
            <a:ext cx="5674897" cy="30174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ever too late to quit -- protective cells could cut risk of lung cancer  for ex-smokers | EurekAlert! Science News"/>
          <p:cNvPicPr>
            <a:picLocks noChangeAspect="1" noChangeArrowheads="1"/>
          </p:cNvPicPr>
          <p:nvPr/>
        </p:nvPicPr>
        <p:blipFill rotWithShape="1">
          <a:blip r:embed="rId2">
            <a:extLst>
              <a:ext uri="{28A0092B-C50C-407E-A947-70E740481C1C}">
                <a14:useLocalDpi xmlns:a14="http://schemas.microsoft.com/office/drawing/2010/main" val="0"/>
              </a:ext>
            </a:extLst>
          </a:blip>
          <a:srcRect t="9335" r="-2" b="7336"/>
          <a:stretch>
            <a:fillRect/>
          </a:stretch>
        </p:blipFill>
        <p:spPr bwMode="auto">
          <a:xfrm>
            <a:off x="321730" y="3510853"/>
            <a:ext cx="5674897" cy="278995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VAC Mechanic Average Salary in Japan 2021 - The Complete Guide"/>
          <p:cNvPicPr>
            <a:picLocks noChangeAspect="1" noChangeArrowheads="1"/>
          </p:cNvPicPr>
          <p:nvPr/>
        </p:nvPicPr>
        <p:blipFill rotWithShape="1">
          <a:blip r:embed="rId3">
            <a:extLst>
              <a:ext uri="{28A0092B-C50C-407E-A947-70E740481C1C}">
                <a14:useLocalDpi xmlns:a14="http://schemas.microsoft.com/office/drawing/2010/main" val="0"/>
              </a:ext>
            </a:extLst>
          </a:blip>
          <a:srcRect l="21084" r="11291" b="-1"/>
          <a:stretch>
            <a:fillRect/>
          </a:stretch>
        </p:blipFill>
        <p:spPr bwMode="auto">
          <a:xfrm>
            <a:off x="6195373" y="321733"/>
            <a:ext cx="5674897" cy="5979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additive="base">
                                        <p:cTn id="19" dur="500" fill="hold"/>
                                        <p:tgtEl>
                                          <p:spTgt spid="3078"/>
                                        </p:tgtEl>
                                        <p:attrNameLst>
                                          <p:attrName>ppt_x</p:attrName>
                                        </p:attrNameLst>
                                      </p:cBhvr>
                                      <p:tavLst>
                                        <p:tav tm="0">
                                          <p:val>
                                            <p:strVal val="#ppt_x"/>
                                          </p:val>
                                        </p:tav>
                                        <p:tav tm="100000">
                                          <p:val>
                                            <p:strVal val="#ppt_x"/>
                                          </p:val>
                                        </p:tav>
                                      </p:tavLst>
                                    </p:anim>
                                    <p:anim calcmode="lin" valueType="num">
                                      <p:cBhvr additive="base">
                                        <p:cTn id="20"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1695" y="643467"/>
            <a:ext cx="4340023" cy="5571064"/>
          </a:xfrm>
        </p:spPr>
        <p:txBody>
          <a:bodyPr anchor="ctr">
            <a:normAutofit/>
          </a:bodyPr>
          <a:lstStyle/>
          <a:p>
            <a:r>
              <a:rPr lang="en-US" sz="3600" dirty="0">
                <a:latin typeface="Times New Roman" panose="02020603050405020304" pitchFamily="18" charset="0"/>
                <a:cs typeface="Times New Roman" panose="02020603050405020304" pitchFamily="18" charset="0"/>
              </a:rPr>
              <a:t>Home</a:t>
            </a:r>
            <a:r>
              <a:rPr lang="en-US" altLang="zh-CN" sz="3600" dirty="0">
                <a:latin typeface="Times New Roman" panose="02020603050405020304" pitchFamily="18" charset="0"/>
                <a:cs typeface="Times New Roman" panose="02020603050405020304" pitchFamily="18" charset="0"/>
              </a:rPr>
              <a:t>work</a:t>
            </a:r>
            <a:endParaRPr lang="en-US" sz="36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3832110" y="1416963"/>
            <a:ext cx="8431360" cy="3784600"/>
          </a:xfrm>
          <a:prstGeom prst="rect">
            <a:avLst/>
          </a:prstGeom>
          <a:noFill/>
        </p:spPr>
        <p:txBody>
          <a:bodyPr wrap="square">
            <a:spAutoFit/>
          </a:bodyPr>
          <a:lstStyle/>
          <a:p>
            <a:r>
              <a:rPr lang="en-US" altLang="zh-CN" sz="2000" b="0" i="0" dirty="0">
                <a:effectLst/>
                <a:latin typeface="楷体" panose="02010609060101010101" pitchFamily="49" charset="-122"/>
                <a:ea typeface="楷体" panose="02010609060101010101" pitchFamily="49" charset="-122"/>
              </a:rPr>
              <a:t>1. </a:t>
            </a:r>
            <a:r>
              <a:rPr lang="zh-CN" altLang="en-US" sz="2000" b="0" i="0" dirty="0">
                <a:effectLst/>
                <a:latin typeface="楷体" panose="02010609060101010101" pitchFamily="49" charset="-122"/>
                <a:ea typeface="楷体" panose="02010609060101010101" pitchFamily="49" charset="-122"/>
              </a:rPr>
              <a:t>实现</a:t>
            </a:r>
            <a:r>
              <a:rPr lang="en-US" altLang="zh-CN" sz="2000" b="0" i="0" dirty="0" err="1">
                <a:effectLst/>
                <a:latin typeface="Times New Roman" panose="02020603050405020304" pitchFamily="18" charset="0"/>
                <a:ea typeface="楷体" panose="02010609060101010101" pitchFamily="49" charset="-122"/>
                <a:cs typeface="Times New Roman" panose="02020603050405020304" pitchFamily="18" charset="0"/>
              </a:rPr>
              <a:t>softmax</a:t>
            </a:r>
            <a:r>
              <a:rPr lang="zh-CN" altLang="en-US" sz="2000" b="0" i="0" dirty="0">
                <a:effectLst/>
                <a:latin typeface="楷体" panose="02010609060101010101" pitchFamily="49" charset="-122"/>
                <a:ea typeface="楷体" panose="02010609060101010101" pitchFamily="49" charset="-122"/>
              </a:rPr>
              <a:t>，</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cross-entropy</a:t>
            </a:r>
            <a:r>
              <a:rPr lang="zh-CN" altLang="en-US" sz="2000" b="0" i="0" dirty="0">
                <a:effectLst/>
                <a:latin typeface="楷体" panose="02010609060101010101" pitchFamily="49" charset="-122"/>
                <a:ea typeface="楷体" panose="02010609060101010101" pitchFamily="49" charset="-122"/>
              </a:rPr>
              <a:t>，并且说明他们的使用场景和作用意义；</a:t>
            </a:r>
            <a:br>
              <a:rPr lang="zh-CN" altLang="en-US" sz="2000" dirty="0">
                <a:latin typeface="楷体" panose="02010609060101010101" pitchFamily="49" charset="-122"/>
                <a:ea typeface="楷体" panose="02010609060101010101" pitchFamily="49" charset="-122"/>
              </a:rPr>
            </a:br>
            <a:r>
              <a:rPr lang="en-US" altLang="zh-CN" sz="2000" b="0" i="0" dirty="0">
                <a:effectLst/>
                <a:latin typeface="楷体" panose="02010609060101010101" pitchFamily="49" charset="-122"/>
                <a:ea typeface="楷体" panose="02010609060101010101" pitchFamily="49" charset="-122"/>
              </a:rPr>
              <a:t>2. </a:t>
            </a:r>
            <a:r>
              <a:rPr lang="zh-CN" altLang="en-US" sz="2000" b="0" i="0" dirty="0">
                <a:effectLst/>
                <a:latin typeface="楷体" panose="02010609060101010101" pitchFamily="49" charset="-122"/>
                <a:ea typeface="楷体" panose="02010609060101010101" pitchFamily="49" charset="-122"/>
              </a:rPr>
              <a:t>总结过拟合、欠拟合的作用和意义</a:t>
            </a:r>
            <a:br>
              <a:rPr lang="zh-CN" altLang="en-US" sz="2000" dirty="0">
                <a:latin typeface="楷体" panose="02010609060101010101" pitchFamily="49" charset="-122"/>
                <a:ea typeface="楷体" panose="02010609060101010101" pitchFamily="49" charset="-122"/>
              </a:rPr>
            </a:br>
            <a:r>
              <a:rPr lang="en-US" altLang="zh-CN" sz="2000" b="0" i="0" dirty="0">
                <a:effectLst/>
                <a:latin typeface="楷体" panose="02010609060101010101" pitchFamily="49" charset="-122"/>
                <a:ea typeface="楷体" panose="02010609060101010101" pitchFamily="49" charset="-122"/>
              </a:rPr>
              <a:t>3. </a:t>
            </a:r>
            <a:r>
              <a:rPr lang="zh-CN" altLang="en-US" sz="2000" b="0" i="0" dirty="0">
                <a:effectLst/>
                <a:latin typeface="楷体" panose="02010609060101010101" pitchFamily="49" charset="-122"/>
                <a:ea typeface="楷体" panose="02010609060101010101" pitchFamily="49" charset="-122"/>
              </a:rPr>
              <a:t>总结</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AUC</a:t>
            </a:r>
            <a:r>
              <a:rPr lang="zh-CN" altLang="en-US" sz="2000" b="0" i="0" dirty="0">
                <a:effectLst/>
                <a:latin typeface="楷体" panose="02010609060101010101" pitchFamily="49" charset="-122"/>
                <a:ea typeface="楷体" panose="02010609060101010101" pitchFamily="49" charset="-122"/>
              </a:rPr>
              <a:t>的作用和意义</a:t>
            </a:r>
            <a:br>
              <a:rPr lang="zh-CN" altLang="en-US" sz="2000" dirty="0">
                <a:latin typeface="楷体" panose="02010609060101010101" pitchFamily="49" charset="-122"/>
                <a:ea typeface="楷体" panose="02010609060101010101" pitchFamily="49" charset="-122"/>
              </a:rPr>
            </a:br>
            <a:r>
              <a:rPr lang="en-US" altLang="zh-CN" sz="2000" b="0" i="0" dirty="0">
                <a:effectLst/>
                <a:latin typeface="楷体" panose="02010609060101010101" pitchFamily="49" charset="-122"/>
                <a:ea typeface="楷体" panose="02010609060101010101" pitchFamily="49" charset="-122"/>
              </a:rPr>
              <a:t>4. </a:t>
            </a:r>
            <a:r>
              <a:rPr lang="zh-CN" altLang="en-US" sz="2000" b="0" i="0" dirty="0">
                <a:effectLst/>
                <a:latin typeface="楷体" panose="02010609060101010101" pitchFamily="49" charset="-122"/>
                <a:ea typeface="楷体" panose="02010609060101010101" pitchFamily="49" charset="-122"/>
              </a:rPr>
              <a:t>城市里边有一共</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200</a:t>
            </a:r>
            <a:r>
              <a:rPr lang="zh-CN" altLang="en-US" sz="2000" b="0" i="0" dirty="0">
                <a:effectLst/>
                <a:latin typeface="楷体" panose="02010609060101010101" pitchFamily="49" charset="-122"/>
                <a:ea typeface="楷体" panose="02010609060101010101" pitchFamily="49" charset="-122"/>
              </a:rPr>
              <a:t>万个居民，其中有</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100</a:t>
            </a:r>
            <a:r>
              <a:rPr lang="zh-CN" altLang="en-US" sz="2000" b="0" i="0" dirty="0">
                <a:effectLst/>
                <a:latin typeface="楷体" panose="02010609060101010101" pitchFamily="49" charset="-122"/>
                <a:ea typeface="楷体" panose="02010609060101010101" pitchFamily="49" charset="-122"/>
              </a:rPr>
              <a:t>人是犯罪分子，然后警察随机找了一批人，这批人一共</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200</a:t>
            </a:r>
            <a:r>
              <a:rPr lang="zh-CN" altLang="en-US" sz="2000" b="0" i="0" dirty="0">
                <a:effectLst/>
                <a:latin typeface="楷体" panose="02010609060101010101" pitchFamily="49" charset="-122"/>
                <a:ea typeface="楷体" panose="02010609060101010101" pitchFamily="49" charset="-122"/>
              </a:rPr>
              <a:t>人： </a:t>
            </a:r>
            <a:br>
              <a:rPr lang="zh-CN" altLang="en-US" sz="2000" dirty="0">
                <a:latin typeface="楷体" panose="02010609060101010101" pitchFamily="49" charset="-122"/>
                <a:ea typeface="楷体" panose="02010609060101010101" pitchFamily="49" charset="-122"/>
              </a:rPr>
            </a:br>
            <a:r>
              <a:rPr lang="zh-CN" altLang="en-US" sz="2000" b="0" i="0" dirty="0">
                <a:effectLst/>
                <a:latin typeface="楷体" panose="02010609060101010101" pitchFamily="49" charset="-122"/>
                <a:ea typeface="楷体" panose="02010609060101010101" pitchFamily="49" charset="-122"/>
              </a:rPr>
              <a:t>现在定义犯罪分析为</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positive samples</a:t>
            </a:r>
            <a:r>
              <a:rPr lang="en-US" altLang="zh-CN" sz="2000" b="0" i="0" dirty="0">
                <a:effectLst/>
                <a:latin typeface="楷体" panose="02010609060101010101" pitchFamily="49" charset="-122"/>
                <a:ea typeface="楷体" panose="02010609060101010101" pitchFamily="49" charset="-122"/>
              </a:rPr>
              <a:t>, </a:t>
            </a:r>
            <a:r>
              <a:rPr lang="zh-CN" altLang="en-US" sz="2000" b="0" i="0" dirty="0">
                <a:effectLst/>
                <a:latin typeface="楷体" panose="02010609060101010101" pitchFamily="49" charset="-122"/>
                <a:ea typeface="楷体" panose="02010609060101010101" pitchFamily="49" charset="-122"/>
              </a:rPr>
              <a:t>那么</a:t>
            </a:r>
            <a:br>
              <a:rPr lang="zh-CN" altLang="en-US" sz="2000" dirty="0">
                <a:latin typeface="楷体" panose="02010609060101010101" pitchFamily="49" charset="-122"/>
                <a:ea typeface="楷体" panose="02010609060101010101" pitchFamily="49" charset="-122"/>
              </a:rPr>
            </a:b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case1: </a:t>
            </a:r>
            <a:r>
              <a:rPr lang="zh-CN" altLang="en-US" sz="2000" b="0" i="0" dirty="0">
                <a:effectLst/>
                <a:latin typeface="楷体" panose="02010609060101010101" pitchFamily="49" charset="-122"/>
                <a:ea typeface="楷体" panose="02010609060101010101" pitchFamily="49" charset="-122"/>
              </a:rPr>
              <a:t>警察定义的这</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200</a:t>
            </a:r>
            <a:r>
              <a:rPr lang="zh-CN" altLang="en-US" sz="2000" b="0" i="0" dirty="0">
                <a:effectLst/>
                <a:latin typeface="楷体" panose="02010609060101010101" pitchFamily="49" charset="-122"/>
                <a:ea typeface="楷体" panose="02010609060101010101" pitchFamily="49" charset="-122"/>
              </a:rPr>
              <a:t>人中，一共有犯罪分子实际有</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89</a:t>
            </a:r>
            <a:r>
              <a:rPr lang="zh-CN" altLang="en-US" sz="2000" b="0" i="0" dirty="0">
                <a:effectLst/>
                <a:latin typeface="楷体" panose="02010609060101010101" pitchFamily="49" charset="-122"/>
                <a:ea typeface="楷体" panose="02010609060101010101" pitchFamily="49" charset="-122"/>
              </a:rPr>
              <a:t>人，警察判定是犯罪分子的人一共有</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80</a:t>
            </a:r>
            <a:r>
              <a:rPr lang="zh-CN" altLang="en-US" sz="2000" b="0" i="0" dirty="0">
                <a:effectLst/>
                <a:latin typeface="楷体" panose="02010609060101010101" pitchFamily="49" charset="-122"/>
                <a:ea typeface="楷体" panose="02010609060101010101" pitchFamily="49" charset="-122"/>
              </a:rPr>
              <a:t>人，这</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80</a:t>
            </a:r>
            <a:r>
              <a:rPr lang="zh-CN" altLang="en-US" sz="2000" b="0" i="0" dirty="0">
                <a:effectLst/>
                <a:latin typeface="楷体" panose="02010609060101010101" pitchFamily="49" charset="-122"/>
                <a:ea typeface="楷体" panose="02010609060101010101" pitchFamily="49" charset="-122"/>
              </a:rPr>
              <a:t>人中，真正是犯罪分子的有</a:t>
            </a:r>
            <a:r>
              <a:rPr lang="en-US" altLang="zh-CN" sz="2000" b="0" i="0" dirty="0">
                <a:effectLst/>
                <a:latin typeface="楷体" panose="02010609060101010101" pitchFamily="49" charset="-122"/>
                <a:ea typeface="楷体" panose="02010609060101010101" pitchFamily="49" charset="-122"/>
              </a:rPr>
              <a:t>79</a:t>
            </a:r>
            <a:r>
              <a:rPr lang="zh-CN" altLang="en-US" sz="2000" b="0" i="0" dirty="0">
                <a:effectLst/>
                <a:latin typeface="楷体" panose="02010609060101010101" pitchFamily="49" charset="-122"/>
                <a:ea typeface="楷体" panose="02010609060101010101" pitchFamily="49" charset="-122"/>
              </a:rPr>
              <a:t>名；请问，警察判断的</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accuracy</a:t>
            </a:r>
            <a:r>
              <a:rPr lang="zh-CN" altLang="en-US" sz="2000" b="0" i="0" dirty="0">
                <a:effectLst/>
                <a:latin typeface="楷体" panose="02010609060101010101" pitchFamily="49" charset="-122"/>
                <a:ea typeface="楷体" panose="02010609060101010101" pitchFamily="49" charset="-122"/>
              </a:rPr>
              <a:t>是多少，</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recall</a:t>
            </a:r>
            <a:r>
              <a:rPr lang="zh-CN" altLang="en-US" sz="2000" b="0" i="0" dirty="0">
                <a:effectLst/>
                <a:latin typeface="楷体" panose="02010609060101010101" pitchFamily="49" charset="-122"/>
                <a:ea typeface="楷体" panose="02010609060101010101" pitchFamily="49" charset="-122"/>
              </a:rPr>
              <a:t>是多少，</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precision</a:t>
            </a:r>
            <a:r>
              <a:rPr lang="zh-CN" altLang="en-US" sz="2000" b="0" i="0" dirty="0">
                <a:effectLst/>
                <a:latin typeface="楷体" panose="02010609060101010101" pitchFamily="49" charset="-122"/>
                <a:ea typeface="楷体" panose="02010609060101010101" pitchFamily="49" charset="-122"/>
              </a:rPr>
              <a:t>是多少？ </a:t>
            </a:r>
            <a:br>
              <a:rPr lang="zh-CN" altLang="en-US" sz="2000" dirty="0">
                <a:latin typeface="楷体" panose="02010609060101010101" pitchFamily="49" charset="-122"/>
                <a:ea typeface="楷体" panose="02010609060101010101" pitchFamily="49" charset="-122"/>
              </a:rPr>
            </a:b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case2: </a:t>
            </a:r>
            <a:r>
              <a:rPr lang="zh-CN" altLang="en-US" sz="2000" b="0" i="0" dirty="0">
                <a:effectLst/>
                <a:latin typeface="楷体" panose="02010609060101010101" pitchFamily="49" charset="-122"/>
                <a:ea typeface="楷体" panose="02010609060101010101" pitchFamily="49" charset="-122"/>
              </a:rPr>
              <a:t>警察定义的这</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200</a:t>
            </a:r>
            <a:r>
              <a:rPr lang="zh-CN" altLang="en-US" sz="2000" b="0" i="0" dirty="0">
                <a:effectLst/>
                <a:latin typeface="楷体" panose="02010609060101010101" pitchFamily="49" charset="-122"/>
                <a:ea typeface="楷体" panose="02010609060101010101" pitchFamily="49" charset="-122"/>
              </a:rPr>
              <a:t>人中，一共有犯罪分子实际有</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100</a:t>
            </a:r>
            <a:r>
              <a:rPr lang="zh-CN" altLang="en-US" sz="2000" b="0" i="0" dirty="0">
                <a:effectLst/>
                <a:latin typeface="楷体" panose="02010609060101010101" pitchFamily="49" charset="-122"/>
                <a:ea typeface="楷体" panose="02010609060101010101" pitchFamily="49" charset="-122"/>
              </a:rPr>
              <a:t>人，警察判定是犯罪分子的人一共有</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200</a:t>
            </a:r>
            <a:r>
              <a:rPr lang="zh-CN" altLang="en-US" sz="2000" b="0" i="0" dirty="0">
                <a:effectLst/>
                <a:latin typeface="楷体" panose="02010609060101010101" pitchFamily="49" charset="-122"/>
                <a:ea typeface="楷体" panose="02010609060101010101" pitchFamily="49" charset="-122"/>
              </a:rPr>
              <a:t>人，这</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200</a:t>
            </a:r>
            <a:r>
              <a:rPr lang="zh-CN" altLang="en-US" sz="2000" b="0" i="0" dirty="0">
                <a:effectLst/>
                <a:latin typeface="楷体" panose="02010609060101010101" pitchFamily="49" charset="-122"/>
                <a:ea typeface="楷体" panose="02010609060101010101" pitchFamily="49" charset="-122"/>
              </a:rPr>
              <a:t>人中，真正是犯罪分子的有</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100</a:t>
            </a:r>
            <a:r>
              <a:rPr lang="zh-CN" altLang="en-US" sz="2000" b="0" i="0" dirty="0">
                <a:effectLst/>
                <a:latin typeface="楷体" panose="02010609060101010101" pitchFamily="49" charset="-122"/>
                <a:ea typeface="楷体" panose="02010609060101010101" pitchFamily="49" charset="-122"/>
              </a:rPr>
              <a:t>名；请问，警察判断的</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accuracy</a:t>
            </a:r>
            <a:r>
              <a:rPr lang="zh-CN" altLang="en-US" sz="2000" b="0" i="0" dirty="0">
                <a:effectLst/>
                <a:latin typeface="楷体" panose="02010609060101010101" pitchFamily="49" charset="-122"/>
                <a:ea typeface="楷体" panose="02010609060101010101" pitchFamily="49" charset="-122"/>
              </a:rPr>
              <a:t>是多少，</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recall</a:t>
            </a:r>
            <a:r>
              <a:rPr lang="zh-CN" altLang="en-US" sz="2000" b="0" i="0" dirty="0">
                <a:effectLst/>
                <a:latin typeface="楷体" panose="02010609060101010101" pitchFamily="49" charset="-122"/>
                <a:ea typeface="楷体" panose="02010609060101010101" pitchFamily="49" charset="-122"/>
              </a:rPr>
              <a:t>是多少，</a:t>
            </a:r>
            <a:r>
              <a:rPr lang="en-US" altLang="zh-CN" sz="2000" b="0" i="0" dirty="0">
                <a:effectLst/>
                <a:latin typeface="Times New Roman" panose="02020603050405020304" pitchFamily="18" charset="0"/>
                <a:ea typeface="楷体" panose="02010609060101010101" pitchFamily="49" charset="-122"/>
                <a:cs typeface="Times New Roman" panose="02020603050405020304" pitchFamily="18" charset="0"/>
              </a:rPr>
              <a:t>precision</a:t>
            </a:r>
            <a:r>
              <a:rPr lang="zh-CN" altLang="en-US" sz="2000" b="0" i="0" dirty="0">
                <a:effectLst/>
                <a:latin typeface="楷体" panose="02010609060101010101" pitchFamily="49" charset="-122"/>
                <a:ea typeface="楷体" panose="02010609060101010101" pitchFamily="49" charset="-122"/>
              </a:rPr>
              <a:t>是多少？</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p:cNvSpPr>
            <a:spLocks noGrp="1" noRot="1" noChangeAspect="1" noMove="1" noResize="1" noEditPoints="1" noAdjustHandles="1" noChangeArrowheads="1" noChangeShapeType="1" noTextEdit="1"/>
          </p:cNvSpPr>
          <p:nvPr/>
        </p:nvSpPr>
        <p:spPr>
          <a:xfrm>
            <a:off x="1" y="0"/>
            <a:ext cx="12188726" cy="6858000"/>
          </a:xfrm>
          <a:prstGeom prst="rect">
            <a:avLst/>
          </a:prstGeom>
          <a:solidFill>
            <a:srgbClr val="695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a:spLocks noGrp="1" noRot="1" noChangeAspect="1" noMove="1" noResize="1" noEditPoints="1" noAdjustHandles="1" noChangeArrowheads="1" noChangeShapeType="1" noTextEdit="1"/>
          </p:cNvSpPr>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nalysis of 70 Studies Finds 71% Lower Breast Cancer Risk With Vitamin D  Level of 60 vs. 20 ng/ml - GrassrootsHealth"/>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336112" y="806754"/>
            <a:ext cx="5217708" cy="5243929"/>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p:cNvSpPr>
            <a:spLocks noGrp="1" noRot="1" noChangeAspect="1" noMove="1" noResize="1" noEditPoints="1" noAdjustHandles="1" noChangeArrowheads="1" noChangeShapeType="1" noTextEdit="1"/>
          </p:cNvSpPr>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3059" y="964310"/>
            <a:ext cx="3502643" cy="2539416"/>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a:spLocks noGrp="1" noRot="1" noChangeAspect="1" noMove="1" noResize="1" noEditPoints="1" noAdjustHandles="1" noChangeArrowheads="1" noChangeShapeType="1" noTextEdit="1"/>
          </p:cNvSpPr>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xcess relative risk (ERR) of solid cancer in atomic bomb survivors. 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41047" y="4446259"/>
            <a:ext cx="3386667" cy="16086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pic>
        <p:nvPicPr>
          <p:cNvPr id="4098" name="Picture 2" descr="TOP 23 QUOTES BY WILLIAM OF OCKHAM | A-Z Quotes"/>
          <p:cNvPicPr>
            <a:picLocks noChangeAspect="1" noChangeArrowheads="1"/>
          </p:cNvPicPr>
          <p:nvPr/>
        </p:nvPicPr>
        <p:blipFill rotWithShape="1">
          <a:blip r:embed="rId2">
            <a:extLst>
              <a:ext uri="{28A0092B-C50C-407E-A947-70E740481C1C}">
                <a14:useLocalDpi xmlns:a14="http://schemas.microsoft.com/office/drawing/2010/main" val="0"/>
              </a:ext>
            </a:extLst>
          </a:blip>
          <a:srcRect r="10980" b="-2"/>
          <a:stretch>
            <a:fillRect/>
          </a:stretch>
        </p:blipFill>
        <p:spPr bwMode="auto">
          <a:xfrm>
            <a:off x="97236" y="148282"/>
            <a:ext cx="11959379" cy="631430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665" y="4194078"/>
            <a:ext cx="3052119" cy="1695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28000"/>
                <a:satMod val="94000"/>
                <a:lumMod val="20000"/>
              </a:schemeClr>
              <a:schemeClr val="bg2">
                <a:tint val="94000"/>
                <a:shade val="84000"/>
                <a:satMod val="148000"/>
                <a:lumMod val="114000"/>
              </a:schemeClr>
            </a:duotone>
          </a:blip>
          <a:stretch>
            <a:fillRect/>
          </a:stretch>
        </a:blipFill>
        <a:effectLst/>
      </p:bgPr>
    </p:bg>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nvSpPr>
        <p:spPr>
          <a:xfrm>
            <a:off x="643467"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he data sets in the Anscombe's quartet are designed to have approximately the same linear regression line (as well as nearly identical means, standard deviations, and correlations) but are graphically very different. This illustrates the pitfalls of relying solely on a fitted model to understand the relationship between variabl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4334" y="1633369"/>
            <a:ext cx="4948242" cy="3599845"/>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a:spLocks noGrp="1" noRot="1" noChangeAspect="1" noMove="1" noResize="1" noEditPoints="1" noAdjustHandles="1" noChangeArrowheads="1" noChangeShapeType="1" noTextEdit="1"/>
          </p:cNvSpPr>
          <p:nvPr/>
        </p:nvSpPr>
        <p:spPr>
          <a:xfrm>
            <a:off x="6256865"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7732" y="1796998"/>
            <a:ext cx="4948242" cy="3272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3459892" y="1573438"/>
                <a:ext cx="929229" cy="3416320"/>
              </a:xfrm>
              <a:prstGeom prst="rect">
                <a:avLst/>
              </a:prstGeom>
              <a:noFill/>
            </p:spPr>
            <p:txBody>
              <a:bodyPr vert="horz" wrap="none" rtlCol="0">
                <a:spAutoFit/>
              </a:bodyPr>
              <a:lstStyle/>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𝑚𝑎𝑛</m:t>
                        </m:r>
                      </m:e>
                    </m:acc>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1.73</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18000</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00010</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28</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3459892" y="1573438"/>
                <a:ext cx="929229" cy="3416320"/>
              </a:xfrm>
              <a:prstGeom prst="rect">
                <a:avLst/>
              </a:prstGeom>
              <a:blipFill rotWithShape="1">
                <a:blip r:embed="rId1"/>
                <a:stretch>
                  <a:fillRect l="-44" t="-16"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9485660" y="1838853"/>
                <a:ext cx="1059201" cy="3180294"/>
              </a:xfrm>
              <a:prstGeom prst="rect">
                <a:avLst/>
              </a:prstGeom>
              <a:noFill/>
            </p:spPr>
            <p:txBody>
              <a:bodyPr vert="horz" wrap="none" rtlCol="0">
                <a:spAutoFit/>
              </a:bodyPr>
              <a:lstStyle/>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𝑒𝑚𝑎𝑖𝑙</m:t>
                        </m:r>
                      </m:e>
                    </m:acc>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213</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27</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0</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9485660" y="1838853"/>
                <a:ext cx="1059201" cy="3180294"/>
              </a:xfrm>
              <a:prstGeom prst="rect">
                <a:avLst/>
              </a:prstGeom>
              <a:blipFill rotWithShape="1">
                <a:blip r:embed="rId2"/>
                <a:stretch>
                  <a:fillRect l="-3" t="-17" r="5"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618736" y="2479441"/>
                <a:ext cx="790832" cy="280076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8800" b="0" i="1" smtClean="0">
                              <a:latin typeface="Cambria Math" panose="02040503050406030204" pitchFamily="18" charset="0"/>
                            </a:rPr>
                          </m:ctrlPr>
                        </m:sSubPr>
                        <m:e>
                          <m:r>
                            <a:rPr lang="en-US" altLang="zh-CN" sz="8800" b="0" i="1" smtClean="0">
                              <a:latin typeface="Cambria Math" panose="02040503050406030204" pitchFamily="18" charset="0"/>
                            </a:rPr>
                            <m:t>𝑓</m:t>
                          </m:r>
                        </m:e>
                        <m:sub>
                          <m:r>
                            <a:rPr lang="en-US" altLang="zh-CN" sz="8800" b="0" i="1" smtClean="0">
                              <a:latin typeface="Cambria Math" panose="02040503050406030204" pitchFamily="18" charset="0"/>
                            </a:rPr>
                            <m:t>1</m:t>
                          </m:r>
                        </m:sub>
                      </m:sSub>
                    </m:oMath>
                  </m:oMathPara>
                </a14:m>
                <a:endParaRPr lang="en-US" altLang="zh-CN" sz="8800" b="0" dirty="0"/>
              </a:p>
              <a:p>
                <a:endParaRPr lang="en-US" altLang="zh-CN" sz="8800" dirty="0"/>
              </a:p>
            </p:txBody>
          </p:sp>
        </mc:Choice>
        <mc:Fallback>
          <p:sp>
            <p:nvSpPr>
              <p:cNvPr id="8" name="TextBox 7"/>
              <p:cNvSpPr txBox="1">
                <a:spLocks noRot="1" noChangeAspect="1" noMove="1" noResize="1" noEditPoints="1" noAdjustHandles="1" noChangeArrowheads="1" noChangeShapeType="1" noTextEdit="1"/>
              </p:cNvSpPr>
              <p:nvPr/>
            </p:nvSpPr>
            <p:spPr>
              <a:xfrm>
                <a:off x="1618736" y="2479441"/>
                <a:ext cx="790832" cy="2800767"/>
              </a:xfrm>
              <a:prstGeom prst="rect">
                <a:avLst/>
              </a:prstGeom>
              <a:blipFill rotWithShape="1">
                <a:blip r:embed="rId3"/>
                <a:stretch>
                  <a:fillRect l="-15" t="-14" r="-54392" b="7"/>
                </a:stretch>
              </a:blipFill>
            </p:spPr>
            <p:txBody>
              <a:bodyPr/>
              <a:lstStyle/>
              <a:p>
                <a:r>
                  <a:rPr lang="zh-CN" altLang="en-US">
                    <a:noFill/>
                  </a:rPr>
                  <a:t> </a:t>
                </a:r>
              </a:p>
            </p:txBody>
          </p:sp>
        </mc:Fallback>
      </mc:AlternateContent>
      <p:sp>
        <p:nvSpPr>
          <p:cNvPr id="9" name="Arc 8"/>
          <p:cNvSpPr/>
          <p:nvPr/>
        </p:nvSpPr>
        <p:spPr>
          <a:xfrm rot="2078020">
            <a:off x="1072364" y="1474305"/>
            <a:ext cx="3703527" cy="4557684"/>
          </a:xfrm>
          <a:prstGeom prst="arc">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11" name="Arc 10"/>
          <p:cNvSpPr/>
          <p:nvPr/>
        </p:nvSpPr>
        <p:spPr>
          <a:xfrm rot="19521980" flipH="1">
            <a:off x="2981153" y="1474304"/>
            <a:ext cx="3703527" cy="4557684"/>
          </a:xfrm>
          <a:prstGeom prst="arc">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13" name="Straight Arrow Connector 12"/>
          <p:cNvCxnSpPr/>
          <p:nvPr/>
        </p:nvCxnSpPr>
        <p:spPr>
          <a:xfrm>
            <a:off x="5049671" y="3281598"/>
            <a:ext cx="545911" cy="0"/>
          </a:xfrm>
          <a:prstGeom prst="straightConnector1">
            <a:avLst/>
          </a:prstGeom>
          <a:ln w="57150">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14" name="Rounded Rectangle 13"/>
          <p:cNvSpPr/>
          <p:nvPr/>
        </p:nvSpPr>
        <p:spPr>
          <a:xfrm>
            <a:off x="6078982" y="331628"/>
            <a:ext cx="905301" cy="627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0.75</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5" name="Rounded Rectangle 14"/>
          <p:cNvSpPr/>
          <p:nvPr/>
        </p:nvSpPr>
        <p:spPr>
          <a:xfrm>
            <a:off x="7128542" y="318975"/>
            <a:ext cx="1592377" cy="627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Regression</a:t>
            </a:r>
            <a:endParaRPr lang="en-US" dirty="0">
              <a:latin typeface="Times New Roman" panose="02020603050405020304" pitchFamily="18" charset="0"/>
              <a:cs typeface="Times New Roman" panose="02020603050405020304" pitchFamily="18" charset="0"/>
            </a:endParaRPr>
          </a:p>
        </p:txBody>
      </p:sp>
      <p:sp>
        <p:nvSpPr>
          <p:cNvPr id="16" name="Rounded Rectangle 15"/>
          <p:cNvSpPr/>
          <p:nvPr/>
        </p:nvSpPr>
        <p:spPr>
          <a:xfrm>
            <a:off x="6063523" y="1134270"/>
            <a:ext cx="905301" cy="761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17" name="Rounded Rectangle 16"/>
          <p:cNvSpPr/>
          <p:nvPr/>
        </p:nvSpPr>
        <p:spPr>
          <a:xfrm>
            <a:off x="7141796" y="1102043"/>
            <a:ext cx="1816820" cy="761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Binary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Classification</a:t>
            </a:r>
            <a:endParaRPr lang="en-US" dirty="0">
              <a:latin typeface="Times New Roman" panose="02020603050405020304" pitchFamily="18" charset="0"/>
              <a:cs typeface="Times New Roman" panose="02020603050405020304" pitchFamily="18" charset="0"/>
            </a:endParaRPr>
          </a:p>
        </p:txBody>
      </p:sp>
      <p:sp>
        <p:nvSpPr>
          <p:cNvPr id="18" name="Rounded Rectangle 17"/>
          <p:cNvSpPr/>
          <p:nvPr/>
        </p:nvSpPr>
        <p:spPr>
          <a:xfrm>
            <a:off x="5155110" y="2088987"/>
            <a:ext cx="1816820"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(0.2,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0.7,</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0.1)</a:t>
            </a:r>
            <a:endParaRPr lang="en-US" dirty="0">
              <a:latin typeface="Times New Roman" panose="02020603050405020304" pitchFamily="18" charset="0"/>
              <a:cs typeface="Times New Roman" panose="02020603050405020304" pitchFamily="18" charset="0"/>
            </a:endParaRPr>
          </a:p>
        </p:txBody>
      </p:sp>
      <p:sp>
        <p:nvSpPr>
          <p:cNvPr id="19" name="Rounded Rectangle 18"/>
          <p:cNvSpPr/>
          <p:nvPr/>
        </p:nvSpPr>
        <p:spPr>
          <a:xfrm>
            <a:off x="7144604" y="2088987"/>
            <a:ext cx="1816820"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Multiclass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Classification</a:t>
            </a:r>
            <a:endParaRPr lang="en-US" dirty="0">
              <a:latin typeface="Times New Roman" panose="02020603050405020304" pitchFamily="18" charset="0"/>
              <a:cs typeface="Times New Roman" panose="02020603050405020304" pitchFamily="18" charset="0"/>
            </a:endParaRPr>
          </a:p>
        </p:txBody>
      </p:sp>
      <p:sp>
        <p:nvSpPr>
          <p:cNvPr id="20" name="Rounded Rectangle 19"/>
          <p:cNvSpPr/>
          <p:nvPr/>
        </p:nvSpPr>
        <p:spPr>
          <a:xfrm>
            <a:off x="4655068" y="4351471"/>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21" name="Rounded Rectangle 20"/>
          <p:cNvSpPr/>
          <p:nvPr/>
        </p:nvSpPr>
        <p:spPr>
          <a:xfrm>
            <a:off x="5273041" y="4351471"/>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en-US" dirty="0"/>
          </a:p>
        </p:txBody>
      </p:sp>
      <p:sp>
        <p:nvSpPr>
          <p:cNvPr id="22" name="Rounded Rectangle 21"/>
          <p:cNvSpPr/>
          <p:nvPr/>
        </p:nvSpPr>
        <p:spPr>
          <a:xfrm>
            <a:off x="5903382" y="4358295"/>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en-US" dirty="0"/>
          </a:p>
        </p:txBody>
      </p:sp>
      <p:sp>
        <p:nvSpPr>
          <p:cNvPr id="23" name="Rounded Rectangle 22"/>
          <p:cNvSpPr/>
          <p:nvPr/>
        </p:nvSpPr>
        <p:spPr>
          <a:xfrm>
            <a:off x="6533723" y="4346706"/>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US" dirty="0"/>
          </a:p>
        </p:txBody>
      </p:sp>
      <p:sp>
        <p:nvSpPr>
          <p:cNvPr id="24" name="Right Arrow 23"/>
          <p:cNvSpPr/>
          <p:nvPr/>
        </p:nvSpPr>
        <p:spPr>
          <a:xfrm>
            <a:off x="4027640" y="4997433"/>
            <a:ext cx="464023" cy="463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668664" y="5245387"/>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en-US" dirty="0"/>
          </a:p>
        </p:txBody>
      </p:sp>
      <p:sp>
        <p:nvSpPr>
          <p:cNvPr id="26" name="Rounded Rectangle 25"/>
          <p:cNvSpPr/>
          <p:nvPr/>
        </p:nvSpPr>
        <p:spPr>
          <a:xfrm>
            <a:off x="5304061" y="5245386"/>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en-US" dirty="0"/>
          </a:p>
        </p:txBody>
      </p:sp>
      <p:sp>
        <p:nvSpPr>
          <p:cNvPr id="27" name="Rounded Rectangle 26"/>
          <p:cNvSpPr/>
          <p:nvPr/>
        </p:nvSpPr>
        <p:spPr>
          <a:xfrm>
            <a:off x="5924226" y="5245386"/>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US" dirty="0"/>
          </a:p>
        </p:txBody>
      </p:sp>
      <p:sp>
        <p:nvSpPr>
          <p:cNvPr id="28" name="Rounded Rectangle 27"/>
          <p:cNvSpPr/>
          <p:nvPr/>
        </p:nvSpPr>
        <p:spPr>
          <a:xfrm>
            <a:off x="6523404" y="5240624"/>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29" name="Rounded Rectangle 28"/>
          <p:cNvSpPr/>
          <p:nvPr/>
        </p:nvSpPr>
        <p:spPr>
          <a:xfrm>
            <a:off x="7141796" y="3178883"/>
            <a:ext cx="1816820"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a:t>
            </a:r>
            <a:r>
              <a:rPr lang="en-US" altLang="zh-CN" dirty="0" err="1">
                <a:latin typeface="Times New Roman" panose="02020603050405020304" pitchFamily="18" charset="0"/>
                <a:cs typeface="Times New Roman" panose="02020603050405020304" pitchFamily="18" charset="0"/>
              </a:rPr>
              <a:t>equence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endParaRPr lang="en-US" dirty="0">
              <a:latin typeface="Times New Roman" panose="02020603050405020304" pitchFamily="18" charset="0"/>
              <a:cs typeface="Times New Roman" panose="02020603050405020304" pitchFamily="18" charset="0"/>
            </a:endParaRPr>
          </a:p>
        </p:txBody>
      </p:sp>
      <p:sp>
        <p:nvSpPr>
          <p:cNvPr id="30" name="Rounded Rectangle 29"/>
          <p:cNvSpPr/>
          <p:nvPr/>
        </p:nvSpPr>
        <p:spPr>
          <a:xfrm>
            <a:off x="5657402" y="2921936"/>
            <a:ext cx="1324631" cy="1219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acttion1,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action2,</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gn="ctr"/>
            <a:r>
              <a:rPr lang="en-US" altLang="zh-CN" dirty="0" err="1">
                <a:latin typeface="Times New Roman" panose="02020603050405020304" pitchFamily="18" charset="0"/>
                <a:cs typeface="Times New Roman" panose="02020603050405020304" pitchFamily="18" charset="0"/>
              </a:rPr>
              <a:t>actionN</a:t>
            </a:r>
            <a:endParaRPr lang="en-US" dirty="0">
              <a:latin typeface="Times New Roman" panose="02020603050405020304" pitchFamily="18" charset="0"/>
              <a:cs typeface="Times New Roman" panose="02020603050405020304" pitchFamily="18" charset="0"/>
            </a:endParaRPr>
          </a:p>
        </p:txBody>
      </p:sp>
      <p:sp>
        <p:nvSpPr>
          <p:cNvPr id="32" name="Rounded Rectangle 31"/>
          <p:cNvSpPr/>
          <p:nvPr/>
        </p:nvSpPr>
        <p:spPr>
          <a:xfrm>
            <a:off x="7153745" y="4615839"/>
            <a:ext cx="1816820"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Rank</a:t>
            </a:r>
            <a:endParaRPr lang="en-US"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8767951" y="5340536"/>
            <a:ext cx="3385479" cy="584775"/>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Talk</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about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the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applications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different</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machine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learning</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types</a:t>
            </a:r>
            <a:endParaRPr lang="en-US" sz="1600"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1184881" y="640594"/>
            <a:ext cx="4710597"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Supervised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Learning</a:t>
            </a:r>
            <a:endParaRPr lang="en-US" altLang="zh-CN" sz="2800" dirty="0">
              <a:latin typeface="Times New Roman" panose="02020603050405020304" pitchFamily="18" charset="0"/>
              <a:cs typeface="Times New Roman" panose="02020603050405020304" pitchFamily="18" charset="0"/>
            </a:endParaRPr>
          </a:p>
          <a:p>
            <a:r>
              <a:rPr lang="en-US" sz="2800" dirty="0" err="1">
                <a:latin typeface="楷体" panose="02010609060101010101" pitchFamily="49" charset="-122"/>
                <a:ea typeface="楷体" panose="02010609060101010101" pitchFamily="49" charset="-122"/>
              </a:rPr>
              <a:t>监督式学习</a:t>
            </a:r>
            <a:endParaRPr lang="en-US" sz="2800" dirty="0">
              <a:latin typeface="楷体" panose="02010609060101010101" pitchFamily="49" charset="-122"/>
              <a:ea typeface="楷体" panose="02010609060101010101" pitchFamily="49" charset="-122"/>
            </a:endParaRPr>
          </a:p>
        </p:txBody>
      </p:sp>
      <p:sp>
        <p:nvSpPr>
          <p:cNvPr id="2" name="Rounded Rectangle 1"/>
          <p:cNvSpPr/>
          <p:nvPr/>
        </p:nvSpPr>
        <p:spPr>
          <a:xfrm>
            <a:off x="5251593" y="273932"/>
            <a:ext cx="4038722" cy="811887"/>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6" name="Straight Arrow Connector 5"/>
          <p:cNvCxnSpPr/>
          <p:nvPr/>
        </p:nvCxnSpPr>
        <p:spPr>
          <a:xfrm>
            <a:off x="2014152" y="4015409"/>
            <a:ext cx="0" cy="1853010"/>
          </a:xfrm>
          <a:prstGeom prst="straightConnector1">
            <a:avLst/>
          </a:prstGeom>
          <a:ln w="38100" cap="flat" cmpd="sng" algn="ctr">
            <a:solidFill>
              <a:schemeClr val="accent6"/>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7" name="Picture 6"/>
          <p:cNvPicPr>
            <a:picLocks noChangeAspect="1"/>
          </p:cNvPicPr>
          <p:nvPr/>
        </p:nvPicPr>
        <p:blipFill>
          <a:blip r:embed="rId4"/>
          <a:stretch>
            <a:fillRect/>
          </a:stretch>
        </p:blipFill>
        <p:spPr>
          <a:xfrm>
            <a:off x="375518" y="6078096"/>
            <a:ext cx="4904624" cy="436354"/>
          </a:xfrm>
          <a:prstGeom prst="rect">
            <a:avLst/>
          </a:prstGeom>
        </p:spPr>
      </p:pic>
      <p:pic>
        <p:nvPicPr>
          <p:cNvPr id="31" name="Picture 30"/>
          <p:cNvPicPr>
            <a:picLocks noChangeAspect="1"/>
          </p:cNvPicPr>
          <p:nvPr/>
        </p:nvPicPr>
        <p:blipFill>
          <a:blip r:embed="rId5"/>
          <a:stretch>
            <a:fillRect/>
          </a:stretch>
        </p:blipFill>
        <p:spPr>
          <a:xfrm>
            <a:off x="5184431" y="1134270"/>
            <a:ext cx="4313573" cy="5274462"/>
          </a:xfrm>
          <a:prstGeom prst="rect">
            <a:avLst/>
          </a:prstGeom>
        </p:spPr>
      </p:pic>
      <p:pic>
        <p:nvPicPr>
          <p:cNvPr id="33" name="Picture 32"/>
          <p:cNvPicPr>
            <a:picLocks noChangeAspect="1"/>
          </p:cNvPicPr>
          <p:nvPr/>
        </p:nvPicPr>
        <p:blipFill>
          <a:blip r:embed="rId6"/>
          <a:stretch>
            <a:fillRect/>
          </a:stretch>
        </p:blipFill>
        <p:spPr>
          <a:xfrm>
            <a:off x="7819726" y="1273737"/>
            <a:ext cx="1562100" cy="584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par>
                                <p:cTn id="13" presetID="9"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effectLst/>
                <a:latin typeface="Times New Roman" panose="02020603050405020304" pitchFamily="18" charset="0"/>
                <a:cs typeface="Times New Roman" panose="02020603050405020304" pitchFamily="18" charset="0"/>
              </a:rPr>
              <a:t>we will search for a choice of </a:t>
            </a:r>
            <a:r>
              <a:rPr lang="el-GR" sz="2800" dirty="0">
                <a:effectLst/>
                <a:latin typeface="Times New Roman" panose="02020603050405020304" pitchFamily="18" charset="0"/>
                <a:cs typeface="Times New Roman" panose="02020603050405020304" pitchFamily="18" charset="0"/>
              </a:rPr>
              <a:t>θ</a:t>
            </a:r>
            <a:r>
              <a:rPr lang="zh-CN" altLang="en-US" sz="2800" dirty="0">
                <a:effectLst/>
                <a:latin typeface="Times New Roman" panose="02020603050405020304" pitchFamily="18" charset="0"/>
                <a:cs typeface="Times New Roman" panose="02020603050405020304" pitchFamily="18" charset="0"/>
              </a:rPr>
              <a:t> </a:t>
            </a:r>
            <a:r>
              <a:rPr lang="en-US" sz="2800" dirty="0">
                <a:effectLst/>
                <a:latin typeface="Times New Roman" panose="02020603050405020304" pitchFamily="18" charset="0"/>
                <a:cs typeface="Times New Roman" panose="02020603050405020304" pitchFamily="18" charset="0"/>
              </a:rPr>
              <a:t>that minimizes:</a:t>
            </a:r>
            <a:endParaRPr 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1050324" y="2984872"/>
            <a:ext cx="5664200" cy="1092200"/>
          </a:xfrm>
          <a:prstGeom prst="rect">
            <a:avLst/>
          </a:prstGeom>
        </p:spPr>
      </p:pic>
      <p:pic>
        <p:nvPicPr>
          <p:cNvPr id="5" name="Picture 4"/>
          <p:cNvPicPr>
            <a:picLocks noChangeAspect="1"/>
          </p:cNvPicPr>
          <p:nvPr/>
        </p:nvPicPr>
        <p:blipFill>
          <a:blip r:embed="rId2"/>
          <a:stretch>
            <a:fillRect/>
          </a:stretch>
        </p:blipFill>
        <p:spPr>
          <a:xfrm>
            <a:off x="1050324" y="4419600"/>
            <a:ext cx="5664200" cy="771295"/>
          </a:xfrm>
          <a:prstGeom prst="rect">
            <a:avLst/>
          </a:prstGeom>
        </p:spPr>
      </p:pic>
      <p:sp>
        <p:nvSpPr>
          <p:cNvPr id="6" name="Rounded Rectangle 5"/>
          <p:cNvSpPr/>
          <p:nvPr/>
        </p:nvSpPr>
        <p:spPr>
          <a:xfrm>
            <a:off x="6876533" y="2995683"/>
            <a:ext cx="3817969" cy="109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Times New Roman" panose="02020603050405020304" pitchFamily="18" charset="0"/>
                <a:cs typeface="Times New Roman" panose="02020603050405020304" pitchFamily="18" charset="0"/>
              </a:rPr>
              <a:t>L2-distance</a:t>
            </a:r>
            <a:endParaRPr lang="en-US"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6876534" y="4419600"/>
            <a:ext cx="3817969" cy="7712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Times New Roman" panose="02020603050405020304" pitchFamily="18" charset="0"/>
                <a:cs typeface="Times New Roman" panose="02020603050405020304" pitchFamily="18" charset="0"/>
              </a:rPr>
              <a:t>L1-distance</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8515437" y="2984872"/>
            <a:ext cx="2957298" cy="22060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e478743a-37c6-4616-a53d-12d4262662ce}"/>
</p:tagLst>
</file>

<file path=ppt/tags/tag2.xml><?xml version="1.0" encoding="utf-8"?>
<p:tagLst xmlns:p="http://schemas.openxmlformats.org/presentationml/2006/main">
  <p:tag name="KSO_WM_UNIT_TABLE_BEAUTIFY" val="smartTable{ac3ded13-c43d-4a50-aeb3-a2f7721572b6}"/>
</p:tagLst>
</file>

<file path=ppt/tags/tag3.xml><?xml version="1.0" encoding="utf-8"?>
<p:tagLst xmlns:p="http://schemas.openxmlformats.org/presentationml/2006/main">
  <p:tag name="KSO_WM_UNIT_TABLE_BEAUTIFY" val="smartTable{b14c8a1e-3ca5-43ae-9dda-65fe50d9191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宋体"/>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宋体"/>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{DF05D88F-CDBC-A940-BFED-6EE34E7CF001}tf10001063</Template>
  <TotalTime>0</TotalTime>
  <Words>4166</Words>
  <Application>WPS 演示</Application>
  <PresentationFormat>宽屏</PresentationFormat>
  <Paragraphs>1053</Paragraphs>
  <Slides>40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40</vt:i4>
      </vt:variant>
    </vt:vector>
  </HeadingPairs>
  <TitlesOfParts>
    <vt:vector size="55" baseType="lpstr">
      <vt:lpstr>Arial</vt:lpstr>
      <vt:lpstr>宋体</vt:lpstr>
      <vt:lpstr>Wingdings</vt:lpstr>
      <vt:lpstr>Arial</vt:lpstr>
      <vt:lpstr>楷体</vt:lpstr>
      <vt:lpstr>Times New Roman</vt:lpstr>
      <vt:lpstr>微软雅黑 Light</vt:lpstr>
      <vt:lpstr>Cambria Math</vt:lpstr>
      <vt:lpstr>Century Gothic</vt:lpstr>
      <vt:lpstr>微软雅黑</vt:lpstr>
      <vt:lpstr>Calibri</vt:lpstr>
      <vt:lpstr>Arial Unicode MS</vt:lpstr>
      <vt:lpstr>Times New Roman Regular</vt:lpstr>
      <vt:lpstr>Helvetica</vt:lpstr>
      <vt:lpstr>Mesh</vt:lpstr>
      <vt:lpstr>人工智能核心能力培养 — Lecture 03  The Kernel Ability For Artificial Intelligence </vt:lpstr>
      <vt:lpstr>Review</vt:lpstr>
      <vt:lpstr>today</vt:lpstr>
      <vt:lpstr>PowerPoint 演示文稿</vt:lpstr>
      <vt:lpstr>PowerPoint 演示文稿</vt:lpstr>
      <vt:lpstr>PowerPoint 演示文稿</vt:lpstr>
      <vt:lpstr>PowerPoint 演示文稿</vt:lpstr>
      <vt:lpstr>PowerPoint 演示文稿</vt:lpstr>
      <vt:lpstr>we will search for a choice of θ that minimizes:</vt:lpstr>
      <vt:lpstr>LogIstic regression</vt:lpstr>
      <vt:lpstr>PowerPoint 演示文稿</vt:lpstr>
      <vt:lpstr>Programminig 03-01</vt:lpstr>
      <vt:lpstr>PowerPoint 演示文稿</vt:lpstr>
      <vt:lpstr>How to evaluate?</vt:lpstr>
      <vt:lpstr>PowerPoint 演示文稿</vt:lpstr>
      <vt:lpstr>Question</vt:lpstr>
      <vt:lpstr>Auc for very unbalanced data </vt:lpstr>
      <vt:lpstr>Question</vt:lpstr>
      <vt:lpstr>PowerPoint 演示文稿</vt:lpstr>
      <vt:lpstr>Overfitting &amp; Underfitting</vt:lpstr>
      <vt:lpstr>Outliner</vt:lpstr>
      <vt:lpstr>Bias and Variance</vt:lpstr>
      <vt:lpstr>PowerPoint 演示文稿</vt:lpstr>
      <vt:lpstr>Train, validation, test</vt:lpstr>
      <vt:lpstr>Train, validation, test</vt:lpstr>
      <vt:lpstr>PowerPoint 演示文稿</vt:lpstr>
      <vt:lpstr>Feature scaling </vt:lpstr>
      <vt:lpstr>数值归一化和标准化 Normalization and standardized </vt:lpstr>
      <vt:lpstr>Max-min scalar (normalize)</vt:lpstr>
      <vt:lpstr>Data standardized</vt:lpstr>
      <vt:lpstr>The problem from homwwork: One-hot coding</vt:lpstr>
      <vt:lpstr>Categorical &amp; Numerical</vt:lpstr>
      <vt:lpstr>PowerPoint 演示文稿</vt:lpstr>
      <vt:lpstr>Why it counts?</vt:lpstr>
      <vt:lpstr>One-Hot and Embedding</vt:lpstr>
      <vt:lpstr>Programminig 03-02</vt:lpstr>
      <vt:lpstr>PowerPoint 演示文稿</vt:lpstr>
      <vt:lpstr>Programming-04-01  Linear regression principle and method </vt:lpstr>
      <vt:lpstr>Programming – 04- 02 Binary classification problem</vt:lpstr>
      <vt:lpstr>Homework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人工智能核心能力培养 — Lecture 03  The Kernel Ability For Artificial Intelligence </dc:title>
  <dc:creator>gao minquan</dc:creator>
  <cp:lastModifiedBy>Q．邱先生</cp:lastModifiedBy>
  <cp:revision>80</cp:revision>
  <dcterms:created xsi:type="dcterms:W3CDTF">2021-04-26T06:01:00Z</dcterms:created>
  <dcterms:modified xsi:type="dcterms:W3CDTF">2021-06-03T08:42:41Z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D1B24226332348D88F0BC932E21F58D4</vt:lpwstr>
  </property>
</Properties>
</file>